
<file path=[Content_Types].xml><?xml version="1.0" encoding="utf-8"?>
<Types xmlns="http://schemas.openxmlformats.org/package/2006/content-types">
  <Override PartName="/ppt/slides/slide29.xml" ContentType="application/vnd.openxmlformats-officedocument.presentationml.slide+xml"/>
  <Override PartName="/ppt/slides/slide47.xml" ContentType="application/vnd.openxmlformats-officedocument.presentationml.slide+xml"/>
  <Override PartName="/ppt/slides/slide58.xml" ContentType="application/vnd.openxmlformats-officedocument.presentationml.slide+xml"/>
  <Override PartName="/ppt/slides/slide76.xml" ContentType="application/vnd.openxmlformats-officedocument.presentationml.slide+xml"/>
  <Override PartName="/ppt/slides/slide94.xml" ContentType="application/vnd.openxmlformats-officedocument.presentationml.slide+xml"/>
  <Override PartName="/ppt/slides/slide113.xml" ContentType="application/vnd.openxmlformats-officedocument.presentationml.slide+xml"/>
  <Override PartName="/ppt/notesSlides/notesSlide2.xml" ContentType="application/vnd.openxmlformats-officedocument.presentationml.notesSlide+xml"/>
  <Override PartName="/ppt/slides/slide4.xml" ContentType="application/vnd.openxmlformats-officedocument.presentationml.slide+xml"/>
  <Override PartName="/ppt/slides/slide18.xml" ContentType="application/vnd.openxmlformats-officedocument.presentationml.slide+xml"/>
  <Override PartName="/ppt/slides/slide36.xml" ContentType="application/vnd.openxmlformats-officedocument.presentationml.slide+xml"/>
  <Override PartName="/ppt/slides/slide54.xml" ContentType="application/vnd.openxmlformats-officedocument.presentationml.slide+xml"/>
  <Override PartName="/ppt/slides/slide65.xml" ContentType="application/vnd.openxmlformats-officedocument.presentationml.slide+xml"/>
  <Override PartName="/ppt/slides/slide83.xml" ContentType="application/vnd.openxmlformats-officedocument.presentationml.slide+xml"/>
  <Override PartName="/ppt/slides/slide102.xml" ContentType="application/vnd.openxmlformats-officedocument.presentationml.slide+xml"/>
  <Override PartName="/ppt/slides/slide120.xml" ContentType="application/vnd.openxmlformats-officedocument.presentationml.slide+xml"/>
  <Override PartName="/ppt/slideLayouts/slideLayout6.xml" ContentType="application/vnd.openxmlformats-officedocument.presentationml.slideLayout+xml"/>
  <Override PartName="/ppt/slides/slide25.xml" ContentType="application/vnd.openxmlformats-officedocument.presentationml.slide+xml"/>
  <Override PartName="/ppt/slides/slide43.xml" ContentType="application/vnd.openxmlformats-officedocument.presentationml.slide+xml"/>
  <Override PartName="/ppt/slides/slide72.xml" ContentType="application/vnd.openxmlformats-officedocument.presentationml.slide+xml"/>
  <Override PartName="/ppt/slides/slide90.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xml" ContentType="application/xml"/>
  <Override PartName="/ppt/slides/slide14.xml" ContentType="application/vnd.openxmlformats-officedocument.presentationml.slide+xml"/>
  <Override PartName="/ppt/slides/slide32.xml" ContentType="application/vnd.openxmlformats-officedocument.presentationml.slide+xml"/>
  <Override PartName="/ppt/slides/slide50.xml" ContentType="application/vnd.openxmlformats-officedocument.presentationml.slide+xml"/>
  <Override PartName="/ppt/slides/slide61.xml" ContentType="application/vnd.openxmlformats-officedocument.presentationml.slide+xml"/>
  <Override PartName="/ppt/notesMasters/notesMaster1.xml" ContentType="application/vnd.openxmlformats-officedocument.presentationml.notesMaster+xml"/>
  <Override PartName="/ppt/notesSlides/notesSlide16.xml" ContentType="application/vnd.openxmlformats-officedocument.presentationml.notesSlide+xml"/>
  <Override PartName="/ppt/slides/slide1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notesSlides/notesSlide12.xml" ContentType="application/vnd.openxmlformats-officedocument.presentationml.notesSlide+xml"/>
  <Override PartName="/ppt/slides/slide99.xml" ContentType="application/vnd.openxmlformats-officedocument.presentationml.slide+xml"/>
  <Override PartName="/ppt/slides/slide118.xml" ContentType="application/vnd.openxmlformats-officedocument.presentationml.slide+xml"/>
  <Override PartName="/ppt/notesSlides/notesSlide7.xml" ContentType="application/vnd.openxmlformats-officedocument.presentationml.notesSlide+xml"/>
  <Override PartName="/ppt/slides/slide9.xml" ContentType="application/vnd.openxmlformats-officedocument.presentationml.slide+xml"/>
  <Override PartName="/ppt/slides/slide59.xml" ContentType="application/vnd.openxmlformats-officedocument.presentationml.slide+xml"/>
  <Override PartName="/ppt/slides/slide77.xml" ContentType="application/vnd.openxmlformats-officedocument.presentationml.slide+xml"/>
  <Override PartName="/ppt/slides/slide88.xml" ContentType="application/vnd.openxmlformats-officedocument.presentationml.slide+xml"/>
  <Override PartName="/ppt/slides/slide107.xml" ContentType="application/vnd.openxmlformats-officedocument.presentationml.slide+xml"/>
  <Override PartName="/ppt/slides/slide125.xml" ContentType="application/vnd.openxmlformats-officedocument.presentationml.slide+xml"/>
  <Override PartName="/ppt/viewProps.xml" ContentType="application/vnd.openxmlformats-officedocument.presentationml.viewProps+xml"/>
  <Override PartName="/ppt/slides/slide5.xml" ContentType="application/vnd.openxmlformats-officedocument.presentationml.slide+xml"/>
  <Override PartName="/ppt/slides/slide19.xml" ContentType="application/vnd.openxmlformats-officedocument.presentationml.slide+xml"/>
  <Override PartName="/ppt/slides/slide48.xml" ContentType="application/vnd.openxmlformats-officedocument.presentationml.slide+xml"/>
  <Override PartName="/ppt/slides/slide66.xml" ContentType="application/vnd.openxmlformats-officedocument.presentationml.slide+xml"/>
  <Override PartName="/ppt/slides/slide95.xml" ContentType="application/vnd.openxmlformats-officedocument.presentationml.slide+xml"/>
  <Override PartName="/ppt/slides/slide103.xml" ContentType="application/vnd.openxmlformats-officedocument.presentationml.slide+xml"/>
  <Override PartName="/ppt/slides/slide114.xml" ContentType="application/vnd.openxmlformats-officedocument.presentationml.slide+xml"/>
  <Override PartName="/ppt/slideLayouts/slideLayout7.xml" ContentType="application/vnd.openxmlformats-officedocument.presentationml.slideLayout+xml"/>
  <Override PartName="/ppt/notesSlides/notesSlide3.xml" ContentType="application/vnd.openxmlformats-officedocument.presentationml.notesSlide+xml"/>
  <Override PartName="/ppt/slides/slide26.xml" ContentType="application/vnd.openxmlformats-officedocument.presentationml.slide+xml"/>
  <Override PartName="/ppt/slides/slide37.xml" ContentType="application/vnd.openxmlformats-officedocument.presentationml.slide+xml"/>
  <Override PartName="/ppt/slides/slide55.xml" ContentType="application/vnd.openxmlformats-officedocument.presentationml.slide+xml"/>
  <Override PartName="/ppt/slides/slide73.xml" ContentType="application/vnd.openxmlformats-officedocument.presentationml.slide+xml"/>
  <Override PartName="/ppt/slides/slide84.xml" ContentType="application/vnd.openxmlformats-officedocument.presentationml.slide+xml"/>
  <Override PartName="/ppt/slides/slide121.xml" ContentType="application/vnd.openxmlformats-officedocument.presentationml.slide+xml"/>
  <Override PartName="/ppt/presProps.xml" ContentType="application/vnd.openxmlformats-officedocument.presentationml.presProps+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33.xml" ContentType="application/vnd.openxmlformats-officedocument.presentationml.slide+xml"/>
  <Override PartName="/ppt/slides/slide44.xml" ContentType="application/vnd.openxmlformats-officedocument.presentationml.slide+xml"/>
  <Override PartName="/ppt/slides/slide62.xml" ContentType="application/vnd.openxmlformats-officedocument.presentationml.slide+xml"/>
  <Override PartName="/ppt/slides/slide80.xml" ContentType="application/vnd.openxmlformats-officedocument.presentationml.slide+xml"/>
  <Override PartName="/ppt/slides/slide91.xml" ContentType="application/vnd.openxmlformats-officedocument.presentationml.slide+xml"/>
  <Override PartName="/ppt/slides/slide110.xml" ContentType="application/vnd.openxmlformats-officedocument.presentationml.slide+xml"/>
  <Override PartName="/ppt/slideLayouts/slideLayout3.xml" ContentType="application/vnd.openxmlformats-officedocument.presentationml.slideLayout+xml"/>
  <Override PartName="/ppt/notesSlides/notesSlide17.xml" ContentType="application/vnd.openxmlformats-officedocument.presentationml.notesSlide+xml"/>
  <Override PartName="/ppt/presentation.xml" ContentType="application/vnd.openxmlformats-officedocument.presentationml.presentation.main+xml"/>
  <Override PartName="/ppt/slides/slide22.xml" ContentType="application/vnd.openxmlformats-officedocument.presentationml.slide+xml"/>
  <Override PartName="/ppt/slides/slide51.xml" ContentType="application/vnd.openxmlformats-officedocument.presentationml.slide+xml"/>
  <Override PartName="/docProps/app.xml" ContentType="application/vnd.openxmlformats-officedocument.extended-properties+xml"/>
  <Override PartName="/ppt/slides/slide11.xml" ContentType="application/vnd.openxmlformats-officedocument.presentationml.slide+xml"/>
  <Override PartName="/ppt/slides/slide40.xml" ContentType="application/vnd.openxmlformats-officedocument.presentationml.slide+xml"/>
  <Override PartName="/ppt/notesSlides/notesSlide13.xml" ContentType="application/vnd.openxmlformats-officedocument.presentationml.notesSlide+xml"/>
  <Override PartName="/ppt/slides/slide119.xml" ContentType="application/vnd.openxmlformats-officedocument.presentationml.slide+xml"/>
  <Override PartName="/ppt/slideLayouts/slideLayout10.xml" ContentType="application/vnd.openxmlformats-officedocument.presentationml.slideLayout+xml"/>
  <Override PartName="/ppt/notesSlides/notesSlide8.xml" ContentType="application/vnd.openxmlformats-officedocument.presentationml.notesSlide+xml"/>
  <Override PartName="/ppt/notesSlides/notesSlide11.xml" ContentType="application/vnd.openxmlformats-officedocument.presentationml.notesSlide+xml"/>
  <Override PartName="/ppt/slides/slide89.xml" ContentType="application/vnd.openxmlformats-officedocument.presentationml.slide+xml"/>
  <Override PartName="/ppt/slides/slide98.xml" ContentType="application/vnd.openxmlformats-officedocument.presentationml.slide+xml"/>
  <Override PartName="/ppt/slides/slide108.xml" ContentType="application/vnd.openxmlformats-officedocument.presentationml.slide+xml"/>
  <Override PartName="/ppt/slides/slide117.xml" ContentType="application/vnd.openxmlformats-officedocument.presentationml.slide+xml"/>
  <Override PartName="/ppt/slides/slide126.xml" ContentType="application/vnd.openxmlformats-officedocument.presentationml.slide+xml"/>
  <Override PartName="/ppt/slides/slide128.xml" ContentType="application/vnd.openxmlformats-officedocument.presentationml.slide+xml"/>
  <Override PartName="/ppt/notesSlides/notesSlide6.xml" ContentType="application/vnd.openxmlformats-officedocument.presentationml.notesSlide+xml"/>
  <Override PartName="/ppt/slides/slide8.xml" ContentType="application/vnd.openxmlformats-officedocument.presentationml.slide+xml"/>
  <Override PartName="/ppt/slides/slide49.xml" ContentType="application/vnd.openxmlformats-officedocument.presentationml.slide+xml"/>
  <Override PartName="/ppt/slides/slide69.xml" ContentType="application/vnd.openxmlformats-officedocument.presentationml.slide+xml"/>
  <Override PartName="/ppt/slides/slide78.xml" ContentType="application/vnd.openxmlformats-officedocument.presentationml.slide+xml"/>
  <Override PartName="/ppt/slides/slide87.xml" ContentType="application/vnd.openxmlformats-officedocument.presentationml.slide+xml"/>
  <Override PartName="/ppt/slides/slide96.xml" ContentType="application/vnd.openxmlformats-officedocument.presentationml.slide+xml"/>
  <Override PartName="/ppt/slides/slide106.xml" ContentType="application/vnd.openxmlformats-officedocument.presentationml.slide+xml"/>
  <Override PartName="/ppt/slides/slide115.xml" ContentType="application/vnd.openxmlformats-officedocument.presentationml.slide+xml"/>
  <Override PartName="/ppt/slides/slide124.xml" ContentType="application/vnd.openxmlformats-officedocument.presentationml.slide+xml"/>
  <Override PartName="/ppt/notesSlides/notesSlide4.xml" ContentType="application/vnd.openxmlformats-officedocument.presentationml.notesSlide+xml"/>
  <Override PartName="/docProps/core.xml" ContentType="application/vnd.openxmlformats-package.core-properties+xml"/>
  <Override PartName="/ppt/slides/slide6.xml" ContentType="application/vnd.openxmlformats-officedocument.presentationml.slide+xml"/>
  <Override PartName="/ppt/slides/slide38.xml" ContentType="application/vnd.openxmlformats-officedocument.presentationml.slide+xml"/>
  <Override PartName="/ppt/slides/slide56.xml" ContentType="application/vnd.openxmlformats-officedocument.presentationml.slide+xml"/>
  <Override PartName="/ppt/slides/slide67.xml" ContentType="application/vnd.openxmlformats-officedocument.presentationml.slide+xml"/>
  <Override PartName="/ppt/slides/slide85.xml" ContentType="application/vnd.openxmlformats-officedocument.presentationml.slide+xml"/>
  <Override PartName="/ppt/slides/slide104.xml" ContentType="application/vnd.openxmlformats-officedocument.presentationml.slide+xml"/>
  <Override PartName="/ppt/slides/slide122.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27.xml" ContentType="application/vnd.openxmlformats-officedocument.presentationml.slide+xml"/>
  <Override PartName="/ppt/slides/slide45.xml" ContentType="application/vnd.openxmlformats-officedocument.presentationml.slide+xml"/>
  <Override PartName="/ppt/slides/slide74.xml" ContentType="application/vnd.openxmlformats-officedocument.presentationml.slide+xml"/>
  <Override PartName="/ppt/slides/slide92.xml" ContentType="application/vnd.openxmlformats-officedocument.presentationml.slide+xml"/>
  <Override PartName="/ppt/slides/slide111.xml" ContentType="application/vnd.openxmlformats-officedocument.presentationml.slide+xml"/>
  <Override PartName="/ppt/slideLayouts/slideLayout4.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34.xml" ContentType="application/vnd.openxmlformats-officedocument.presentationml.slide+xml"/>
  <Override PartName="/ppt/slides/slide52.xml" ContentType="application/vnd.openxmlformats-officedocument.presentationml.slide+xml"/>
  <Override PartName="/ppt/slides/slide63.xml" ContentType="application/vnd.openxmlformats-officedocument.presentationml.slide+xml"/>
  <Override PartName="/ppt/slides/slide81.xml" ContentType="application/vnd.openxmlformats-officedocument.presentationml.slide+xml"/>
  <Override PartName="/ppt/slides/slide100.xml" ContentType="application/vnd.openxmlformats-officedocument.presentationml.slide+xml"/>
  <Override PartName="/ppt/notesSlides/notesSlide18.xml" ContentType="application/vnd.openxmlformats-officedocument.presentationml.notesSlide+xml"/>
  <Default Extension="rels" ContentType="application/vnd.openxmlformats-package.relationships+xml"/>
  <Override PartName="/ppt/slides/slide23.xml" ContentType="application/vnd.openxmlformats-officedocument.presentationml.slide+xml"/>
  <Override PartName="/ppt/slides/slide41.xml" ContentType="application/vnd.openxmlformats-officedocument.presentationml.slide+xml"/>
  <Override PartName="/ppt/slides/slide70.xml" ContentType="application/vnd.openxmlformats-officedocument.presentationml.slide+xml"/>
  <Override PartName="/ppt/slides/slide12.xml" ContentType="application/vnd.openxmlformats-officedocument.presentationml.slide+xml"/>
  <Override PartName="/ppt/slides/slide30.xml" ContentType="application/vnd.openxmlformats-officedocument.presentationml.slide+xml"/>
  <Override PartName="/ppt/slideLayouts/slideLayout11.xml" ContentType="application/vnd.openxmlformats-officedocument.presentationml.slideLayout+xml"/>
  <Override PartName="/ppt/notesSlides/notesSlide14.xml" ContentType="application/vnd.openxmlformats-officedocument.presentationml.notesSlide+xml"/>
  <Override PartName="/ppt/notesSlides/notesSlide9.xml" ContentType="application/vnd.openxmlformats-officedocument.presentationml.notesSlide+xml"/>
  <Override PartName="/ppt/slides/slide79.xml" ContentType="application/vnd.openxmlformats-officedocument.presentationml.slide+xml"/>
  <Override PartName="/ppt/slides/slide109.xml" ContentType="application/vnd.openxmlformats-officedocument.presentationml.slide+xml"/>
  <Override PartName="/ppt/slides/slide127.xml" ContentType="application/vnd.openxmlformats-officedocument.presentationml.slide+xml"/>
  <Override PartName="/ppt/notesSlides/notesSlide10.xml" ContentType="application/vnd.openxmlformats-officedocument.presentationml.notesSlide+xml"/>
  <Override PartName="/ppt/slides/slide7.xml" ContentType="application/vnd.openxmlformats-officedocument.presentationml.slide+xml"/>
  <Override PartName="/ppt/slides/slide68.xml" ContentType="application/vnd.openxmlformats-officedocument.presentationml.slide+xml"/>
  <Override PartName="/ppt/slides/slide97.xml" ContentType="application/vnd.openxmlformats-officedocument.presentationml.slide+xml"/>
  <Override PartName="/ppt/slides/slide116.xml" ContentType="application/vnd.openxmlformats-officedocument.presentationml.slide+xml"/>
  <Override PartName="/ppt/slideLayouts/slideLayout9.xml" ContentType="application/vnd.openxmlformats-officedocument.presentationml.slideLayout+xml"/>
  <Override PartName="/ppt/notesSlides/notesSlide5.xml" ContentType="application/vnd.openxmlformats-officedocument.presentationml.notesSlide+xml"/>
  <Override PartName="/ppt/slides/slide28.xml" ContentType="application/vnd.openxmlformats-officedocument.presentationml.slide+xml"/>
  <Override PartName="/ppt/slides/slide39.xml" ContentType="application/vnd.openxmlformats-officedocument.presentationml.slide+xml"/>
  <Override PartName="/ppt/slides/slide57.xml" ContentType="application/vnd.openxmlformats-officedocument.presentationml.slide+xml"/>
  <Override PartName="/ppt/slides/slide75.xml" ContentType="application/vnd.openxmlformats-officedocument.presentationml.slide+xml"/>
  <Override PartName="/ppt/slides/slide86.xml" ContentType="application/vnd.openxmlformats-officedocument.presentationml.slide+xml"/>
  <Override PartName="/ppt/slides/slide105.xml" ContentType="application/vnd.openxmlformats-officedocument.presentationml.slide+xml"/>
  <Override PartName="/ppt/slides/slide123.xml" ContentType="application/vnd.openxmlformats-officedocument.presentationml.slide+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46.xml" ContentType="application/vnd.openxmlformats-officedocument.presentationml.slide+xml"/>
  <Override PartName="/ppt/slides/slide64.xml" ContentType="application/vnd.openxmlformats-officedocument.presentationml.slide+xml"/>
  <Override PartName="/ppt/slides/slide93.xml" ContentType="application/vnd.openxmlformats-officedocument.presentationml.slide+xml"/>
  <Override PartName="/ppt/slides/slide101.xml" ContentType="application/vnd.openxmlformats-officedocument.presentationml.slide+xml"/>
  <Override PartName="/ppt/slides/slide112.xml" ContentType="application/vnd.openxmlformats-officedocument.presentationml.slide+xml"/>
  <Override PartName="/ppt/slideLayouts/slideLayout5.xml" ContentType="application/vnd.openxmlformats-officedocument.presentationml.slideLayout+xml"/>
  <Override PartName="/ppt/slides/slide24.xml" ContentType="application/vnd.openxmlformats-officedocument.presentationml.slide+xml"/>
  <Override PartName="/ppt/slides/slide35.xml" ContentType="application/vnd.openxmlformats-officedocument.presentationml.slide+xml"/>
  <Override PartName="/ppt/slides/slide53.xml" ContentType="application/vnd.openxmlformats-officedocument.presentationml.slide+xml"/>
  <Override PartName="/ppt/slides/slide71.xml" ContentType="application/vnd.openxmlformats-officedocument.presentationml.slide+xml"/>
  <Override PartName="/ppt/slides/slide82.xml" ContentType="application/vnd.openxmlformats-officedocument.presentationml.slide+xml"/>
  <Default Extension="jpeg" ContentType="image/jpeg"/>
  <Override PartName="/ppt/slides/slide13.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60.xml" ContentType="application/vnd.openxmlformats-officedocument.presentationml.slide+xml"/>
  <Override PartName="/ppt/slideLayouts/slideLayout1.xml" ContentType="application/vnd.openxmlformats-officedocument.presentationml.slideLayout+xml"/>
  <Override PartName="/ppt/notesSlides/notesSlide15.xml" ContentType="application/vnd.openxmlformats-officedocument.presentationml.notesSlide+xml"/>
  <Override PartName="/ppt/slides/slide20.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30"/>
  </p:notesMasterIdLst>
  <p:sldIdLst>
    <p:sldId id="257" r:id="rId2"/>
    <p:sldId id="258" r:id="rId3"/>
    <p:sldId id="259" r:id="rId4"/>
    <p:sldId id="260" r:id="rId5"/>
    <p:sldId id="261" r:id="rId6"/>
    <p:sldId id="262" r:id="rId7"/>
    <p:sldId id="263" r:id="rId8"/>
    <p:sldId id="264" r:id="rId9"/>
    <p:sldId id="265" r:id="rId10"/>
    <p:sldId id="266" r:id="rId11"/>
    <p:sldId id="267" r:id="rId12"/>
    <p:sldId id="268" r:id="rId13"/>
    <p:sldId id="269" r:id="rId14"/>
    <p:sldId id="270" r:id="rId15"/>
    <p:sldId id="271" r:id="rId16"/>
    <p:sldId id="272" r:id="rId17"/>
    <p:sldId id="273" r:id="rId18"/>
    <p:sldId id="274" r:id="rId19"/>
    <p:sldId id="275" r:id="rId20"/>
    <p:sldId id="276" r:id="rId21"/>
    <p:sldId id="277" r:id="rId22"/>
    <p:sldId id="278" r:id="rId23"/>
    <p:sldId id="279" r:id="rId24"/>
    <p:sldId id="280" r:id="rId25"/>
    <p:sldId id="281" r:id="rId26"/>
    <p:sldId id="282" r:id="rId27"/>
    <p:sldId id="283" r:id="rId28"/>
    <p:sldId id="284" r:id="rId29"/>
    <p:sldId id="285" r:id="rId30"/>
    <p:sldId id="286" r:id="rId31"/>
    <p:sldId id="287" r:id="rId32"/>
    <p:sldId id="288" r:id="rId33"/>
    <p:sldId id="289" r:id="rId34"/>
    <p:sldId id="290" r:id="rId35"/>
    <p:sldId id="291" r:id="rId36"/>
    <p:sldId id="292" r:id="rId37"/>
    <p:sldId id="293" r:id="rId38"/>
    <p:sldId id="294" r:id="rId39"/>
    <p:sldId id="295" r:id="rId40"/>
    <p:sldId id="296" r:id="rId41"/>
    <p:sldId id="297" r:id="rId42"/>
    <p:sldId id="298" r:id="rId43"/>
    <p:sldId id="299" r:id="rId44"/>
    <p:sldId id="300" r:id="rId45"/>
    <p:sldId id="301" r:id="rId46"/>
    <p:sldId id="302" r:id="rId47"/>
    <p:sldId id="303" r:id="rId48"/>
    <p:sldId id="304" r:id="rId49"/>
    <p:sldId id="305" r:id="rId50"/>
    <p:sldId id="306" r:id="rId51"/>
    <p:sldId id="307" r:id="rId52"/>
    <p:sldId id="308" r:id="rId53"/>
    <p:sldId id="309" r:id="rId54"/>
    <p:sldId id="310" r:id="rId55"/>
    <p:sldId id="311" r:id="rId56"/>
    <p:sldId id="312" r:id="rId57"/>
    <p:sldId id="313" r:id="rId58"/>
    <p:sldId id="314" r:id="rId59"/>
    <p:sldId id="315" r:id="rId60"/>
    <p:sldId id="316" r:id="rId61"/>
    <p:sldId id="317" r:id="rId62"/>
    <p:sldId id="318" r:id="rId63"/>
    <p:sldId id="319" r:id="rId64"/>
    <p:sldId id="320" r:id="rId65"/>
    <p:sldId id="321" r:id="rId66"/>
    <p:sldId id="322" r:id="rId67"/>
    <p:sldId id="323" r:id="rId68"/>
    <p:sldId id="324" r:id="rId69"/>
    <p:sldId id="325" r:id="rId70"/>
    <p:sldId id="326" r:id="rId71"/>
    <p:sldId id="327" r:id="rId72"/>
    <p:sldId id="328" r:id="rId73"/>
    <p:sldId id="329" r:id="rId74"/>
    <p:sldId id="330" r:id="rId75"/>
    <p:sldId id="331" r:id="rId76"/>
    <p:sldId id="332" r:id="rId77"/>
    <p:sldId id="333" r:id="rId78"/>
    <p:sldId id="334" r:id="rId79"/>
    <p:sldId id="335" r:id="rId80"/>
    <p:sldId id="336" r:id="rId81"/>
    <p:sldId id="337" r:id="rId82"/>
    <p:sldId id="338" r:id="rId83"/>
    <p:sldId id="339" r:id="rId84"/>
    <p:sldId id="340" r:id="rId85"/>
    <p:sldId id="341" r:id="rId86"/>
    <p:sldId id="342" r:id="rId87"/>
    <p:sldId id="343" r:id="rId88"/>
    <p:sldId id="344" r:id="rId89"/>
    <p:sldId id="345" r:id="rId90"/>
    <p:sldId id="346" r:id="rId91"/>
    <p:sldId id="347" r:id="rId92"/>
    <p:sldId id="348" r:id="rId93"/>
    <p:sldId id="349" r:id="rId94"/>
    <p:sldId id="350" r:id="rId95"/>
    <p:sldId id="351" r:id="rId96"/>
    <p:sldId id="352" r:id="rId97"/>
    <p:sldId id="353" r:id="rId98"/>
    <p:sldId id="354" r:id="rId99"/>
    <p:sldId id="355" r:id="rId100"/>
    <p:sldId id="356" r:id="rId101"/>
    <p:sldId id="357" r:id="rId102"/>
    <p:sldId id="358" r:id="rId103"/>
    <p:sldId id="359" r:id="rId104"/>
    <p:sldId id="360" r:id="rId105"/>
    <p:sldId id="361" r:id="rId106"/>
    <p:sldId id="362" r:id="rId107"/>
    <p:sldId id="363" r:id="rId108"/>
    <p:sldId id="364" r:id="rId109"/>
    <p:sldId id="365" r:id="rId110"/>
    <p:sldId id="366" r:id="rId111"/>
    <p:sldId id="367" r:id="rId112"/>
    <p:sldId id="368" r:id="rId113"/>
    <p:sldId id="369" r:id="rId114"/>
    <p:sldId id="370" r:id="rId115"/>
    <p:sldId id="371" r:id="rId116"/>
    <p:sldId id="372" r:id="rId117"/>
    <p:sldId id="373" r:id="rId118"/>
    <p:sldId id="374" r:id="rId119"/>
    <p:sldId id="375" r:id="rId120"/>
    <p:sldId id="376" r:id="rId121"/>
    <p:sldId id="377" r:id="rId122"/>
    <p:sldId id="378" r:id="rId123"/>
    <p:sldId id="379" r:id="rId124"/>
    <p:sldId id="380" r:id="rId125"/>
    <p:sldId id="381" r:id="rId126"/>
    <p:sldId id="382" r:id="rId127"/>
    <p:sldId id="383" r:id="rId128"/>
    <p:sldId id="384" r:id="rId129"/>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showOutlineIcons="0">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117" Type="http://schemas.openxmlformats.org/officeDocument/2006/relationships/slide" Target="slides/slide116.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84" Type="http://schemas.openxmlformats.org/officeDocument/2006/relationships/slide" Target="slides/slide83.xml"/><Relationship Id="rId89" Type="http://schemas.openxmlformats.org/officeDocument/2006/relationships/slide" Target="slides/slide88.xml"/><Relationship Id="rId112" Type="http://schemas.openxmlformats.org/officeDocument/2006/relationships/slide" Target="slides/slide111.xml"/><Relationship Id="rId133" Type="http://schemas.openxmlformats.org/officeDocument/2006/relationships/theme" Target="theme/theme1.xml"/><Relationship Id="rId16" Type="http://schemas.openxmlformats.org/officeDocument/2006/relationships/slide" Target="slides/slide15.xml"/><Relationship Id="rId107" Type="http://schemas.openxmlformats.org/officeDocument/2006/relationships/slide" Target="slides/slide106.xml"/><Relationship Id="rId11" Type="http://schemas.openxmlformats.org/officeDocument/2006/relationships/slide" Target="slides/slide10.xml"/><Relationship Id="rId32" Type="http://schemas.openxmlformats.org/officeDocument/2006/relationships/slide" Target="slides/slide31.xml"/><Relationship Id="rId37" Type="http://schemas.openxmlformats.org/officeDocument/2006/relationships/slide" Target="slides/slide36.xml"/><Relationship Id="rId53" Type="http://schemas.openxmlformats.org/officeDocument/2006/relationships/slide" Target="slides/slide52.xml"/><Relationship Id="rId58" Type="http://schemas.openxmlformats.org/officeDocument/2006/relationships/slide" Target="slides/slide57.xml"/><Relationship Id="rId74" Type="http://schemas.openxmlformats.org/officeDocument/2006/relationships/slide" Target="slides/slide73.xml"/><Relationship Id="rId79" Type="http://schemas.openxmlformats.org/officeDocument/2006/relationships/slide" Target="slides/slide78.xml"/><Relationship Id="rId102" Type="http://schemas.openxmlformats.org/officeDocument/2006/relationships/slide" Target="slides/slide101.xml"/><Relationship Id="rId123" Type="http://schemas.openxmlformats.org/officeDocument/2006/relationships/slide" Target="slides/slide122.xml"/><Relationship Id="rId128" Type="http://schemas.openxmlformats.org/officeDocument/2006/relationships/slide" Target="slides/slide127.xml"/><Relationship Id="rId5" Type="http://schemas.openxmlformats.org/officeDocument/2006/relationships/slide" Target="slides/slide4.xml"/><Relationship Id="rId90" Type="http://schemas.openxmlformats.org/officeDocument/2006/relationships/slide" Target="slides/slide89.xml"/><Relationship Id="rId95" Type="http://schemas.openxmlformats.org/officeDocument/2006/relationships/slide" Target="slides/slide94.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slide" Target="slides/slide76.xml"/><Relationship Id="rId100" Type="http://schemas.openxmlformats.org/officeDocument/2006/relationships/slide" Target="slides/slide99.xml"/><Relationship Id="rId105" Type="http://schemas.openxmlformats.org/officeDocument/2006/relationships/slide" Target="slides/slide104.xml"/><Relationship Id="rId113" Type="http://schemas.openxmlformats.org/officeDocument/2006/relationships/slide" Target="slides/slide112.xml"/><Relationship Id="rId118" Type="http://schemas.openxmlformats.org/officeDocument/2006/relationships/slide" Target="slides/slide117.xml"/><Relationship Id="rId126" Type="http://schemas.openxmlformats.org/officeDocument/2006/relationships/slide" Target="slides/slide125.xml"/><Relationship Id="rId134" Type="http://schemas.openxmlformats.org/officeDocument/2006/relationships/tableStyles" Target="tableStyles.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slide" Target="slides/slide79.xml"/><Relationship Id="rId85" Type="http://schemas.openxmlformats.org/officeDocument/2006/relationships/slide" Target="slides/slide84.xml"/><Relationship Id="rId93" Type="http://schemas.openxmlformats.org/officeDocument/2006/relationships/slide" Target="slides/slide92.xml"/><Relationship Id="rId98" Type="http://schemas.openxmlformats.org/officeDocument/2006/relationships/slide" Target="slides/slide97.xml"/><Relationship Id="rId121" Type="http://schemas.openxmlformats.org/officeDocument/2006/relationships/slide" Target="slides/slide12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103" Type="http://schemas.openxmlformats.org/officeDocument/2006/relationships/slide" Target="slides/slide102.xml"/><Relationship Id="rId108" Type="http://schemas.openxmlformats.org/officeDocument/2006/relationships/slide" Target="slides/slide107.xml"/><Relationship Id="rId116" Type="http://schemas.openxmlformats.org/officeDocument/2006/relationships/slide" Target="slides/slide115.xml"/><Relationship Id="rId124" Type="http://schemas.openxmlformats.org/officeDocument/2006/relationships/slide" Target="slides/slide123.xml"/><Relationship Id="rId129" Type="http://schemas.openxmlformats.org/officeDocument/2006/relationships/slide" Target="slides/slide128.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83" Type="http://schemas.openxmlformats.org/officeDocument/2006/relationships/slide" Target="slides/slide82.xml"/><Relationship Id="rId88" Type="http://schemas.openxmlformats.org/officeDocument/2006/relationships/slide" Target="slides/slide87.xml"/><Relationship Id="rId91" Type="http://schemas.openxmlformats.org/officeDocument/2006/relationships/slide" Target="slides/slide90.xml"/><Relationship Id="rId96" Type="http://schemas.openxmlformats.org/officeDocument/2006/relationships/slide" Target="slides/slide95.xml"/><Relationship Id="rId111" Type="http://schemas.openxmlformats.org/officeDocument/2006/relationships/slide" Target="slides/slide110.xml"/><Relationship Id="rId132"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6" Type="http://schemas.openxmlformats.org/officeDocument/2006/relationships/slide" Target="slides/slide105.xml"/><Relationship Id="rId114" Type="http://schemas.openxmlformats.org/officeDocument/2006/relationships/slide" Target="slides/slide113.xml"/><Relationship Id="rId119" Type="http://schemas.openxmlformats.org/officeDocument/2006/relationships/slide" Target="slides/slide118.xml"/><Relationship Id="rId127" Type="http://schemas.openxmlformats.org/officeDocument/2006/relationships/slide" Target="slides/slide12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slide" Target="slides/slide77.xml"/><Relationship Id="rId81" Type="http://schemas.openxmlformats.org/officeDocument/2006/relationships/slide" Target="slides/slide80.xml"/><Relationship Id="rId86" Type="http://schemas.openxmlformats.org/officeDocument/2006/relationships/slide" Target="slides/slide85.xml"/><Relationship Id="rId94" Type="http://schemas.openxmlformats.org/officeDocument/2006/relationships/slide" Target="slides/slide93.xml"/><Relationship Id="rId99" Type="http://schemas.openxmlformats.org/officeDocument/2006/relationships/slide" Target="slides/slide98.xml"/><Relationship Id="rId101" Type="http://schemas.openxmlformats.org/officeDocument/2006/relationships/slide" Target="slides/slide100.xml"/><Relationship Id="rId122" Type="http://schemas.openxmlformats.org/officeDocument/2006/relationships/slide" Target="slides/slide121.xml"/><Relationship Id="rId130"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109" Type="http://schemas.openxmlformats.org/officeDocument/2006/relationships/slide" Target="slides/slide10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slide" Target="slides/slide75.xml"/><Relationship Id="rId97" Type="http://schemas.openxmlformats.org/officeDocument/2006/relationships/slide" Target="slides/slide96.xml"/><Relationship Id="rId104" Type="http://schemas.openxmlformats.org/officeDocument/2006/relationships/slide" Target="slides/slide103.xml"/><Relationship Id="rId120" Type="http://schemas.openxmlformats.org/officeDocument/2006/relationships/slide" Target="slides/slide119.xml"/><Relationship Id="rId125" Type="http://schemas.openxmlformats.org/officeDocument/2006/relationships/slide" Target="slides/slide124.xml"/><Relationship Id="rId7" Type="http://schemas.openxmlformats.org/officeDocument/2006/relationships/slide" Target="slides/slide6.xml"/><Relationship Id="rId71" Type="http://schemas.openxmlformats.org/officeDocument/2006/relationships/slide" Target="slides/slide70.xml"/><Relationship Id="rId92" Type="http://schemas.openxmlformats.org/officeDocument/2006/relationships/slide" Target="slides/slide91.xml"/><Relationship Id="rId2" Type="http://schemas.openxmlformats.org/officeDocument/2006/relationships/slide" Target="slides/slide1.xml"/><Relationship Id="rId29" Type="http://schemas.openxmlformats.org/officeDocument/2006/relationships/slide" Target="slides/slide28.xml"/><Relationship Id="rId24" Type="http://schemas.openxmlformats.org/officeDocument/2006/relationships/slide" Target="slides/slide23.xml"/><Relationship Id="rId40" Type="http://schemas.openxmlformats.org/officeDocument/2006/relationships/slide" Target="slides/slide39.xml"/><Relationship Id="rId45" Type="http://schemas.openxmlformats.org/officeDocument/2006/relationships/slide" Target="slides/slide44.xml"/><Relationship Id="rId66" Type="http://schemas.openxmlformats.org/officeDocument/2006/relationships/slide" Target="slides/slide65.xml"/><Relationship Id="rId87" Type="http://schemas.openxmlformats.org/officeDocument/2006/relationships/slide" Target="slides/slide86.xml"/><Relationship Id="rId110" Type="http://schemas.openxmlformats.org/officeDocument/2006/relationships/slide" Target="slides/slide109.xml"/><Relationship Id="rId115" Type="http://schemas.openxmlformats.org/officeDocument/2006/relationships/slide" Target="slides/slide114.xml"/><Relationship Id="rId131" Type="http://schemas.openxmlformats.org/officeDocument/2006/relationships/presProps" Target="presProps.xml"/><Relationship Id="rId61" Type="http://schemas.openxmlformats.org/officeDocument/2006/relationships/slide" Target="slides/slide60.xml"/><Relationship Id="rId82" Type="http://schemas.openxmlformats.org/officeDocument/2006/relationships/slide" Target="slides/slide81.xml"/><Relationship Id="rId19" Type="http://schemas.openxmlformats.org/officeDocument/2006/relationships/slide" Target="slides/slide18.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5659176B-68E1-4EED-8F86-FAD84AB5A405}" type="datetimeFigureOut">
              <a:rPr lang="en-US" smtClean="0"/>
              <a:pPr/>
              <a:t>9/14/2020</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4BFD64B-555B-4348-9D0F-89C00BB9829E}" type="slidenum">
              <a:rPr lang="en-US" smtClean="0"/>
              <a:pPr/>
              <a:t>‹#›</a:t>
            </a:fld>
            <a:endParaRPr 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9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9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9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9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9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9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9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26.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27.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58.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66.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8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146"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7FAB0E12-B0F0-4E91-ADAD-D0673443DE65}" type="slidenum">
              <a:rPr lang="sr-Latn-CS" sz="1200"/>
              <a:pPr algn="r"/>
              <a:t>8</a:t>
            </a:fld>
            <a:endParaRPr lang="sr-Latn-CS" sz="1200"/>
          </a:p>
        </p:txBody>
      </p:sp>
      <p:sp>
        <p:nvSpPr>
          <p:cNvPr id="134147" name="Rectangle 2"/>
          <p:cNvSpPr>
            <a:spLocks noGrp="1" noRot="1" noChangeAspect="1" noChangeArrowheads="1" noTextEdit="1"/>
          </p:cNvSpPr>
          <p:nvPr>
            <p:ph type="sldImg"/>
          </p:nvPr>
        </p:nvSpPr>
        <p:spPr>
          <a:ln/>
        </p:spPr>
      </p:sp>
      <p:sp>
        <p:nvSpPr>
          <p:cNvPr id="134148"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62"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3E1D29B5-5739-46EE-A507-D59638F09E4C}" type="slidenum">
              <a:rPr lang="sr-Latn-CS" sz="1200"/>
              <a:pPr algn="r"/>
              <a:t>90</a:t>
            </a:fld>
            <a:endParaRPr lang="sr-Latn-CS" sz="1200"/>
          </a:p>
        </p:txBody>
      </p:sp>
      <p:sp>
        <p:nvSpPr>
          <p:cNvPr id="143363" name="Rectangle 2"/>
          <p:cNvSpPr>
            <a:spLocks noGrp="1" noRot="1" noChangeAspect="1" noChangeArrowheads="1" noTextEdit="1"/>
          </p:cNvSpPr>
          <p:nvPr>
            <p:ph type="sldImg"/>
          </p:nvPr>
        </p:nvSpPr>
        <p:spPr>
          <a:ln/>
        </p:spPr>
      </p:sp>
      <p:sp>
        <p:nvSpPr>
          <p:cNvPr id="143364"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4386"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CCD77D2-64B5-44C8-A172-5CF7839723C7}" type="slidenum">
              <a:rPr lang="sr-Latn-CS" sz="1200"/>
              <a:pPr algn="r"/>
              <a:t>91</a:t>
            </a:fld>
            <a:endParaRPr lang="sr-Latn-CS" sz="1200"/>
          </a:p>
        </p:txBody>
      </p:sp>
      <p:sp>
        <p:nvSpPr>
          <p:cNvPr id="144387" name="Rectangle 2"/>
          <p:cNvSpPr>
            <a:spLocks noGrp="1" noRot="1" noChangeAspect="1" noChangeArrowheads="1" noTextEdit="1"/>
          </p:cNvSpPr>
          <p:nvPr>
            <p:ph type="sldImg"/>
          </p:nvPr>
        </p:nvSpPr>
        <p:spPr>
          <a:ln/>
        </p:spPr>
      </p:sp>
      <p:sp>
        <p:nvSpPr>
          <p:cNvPr id="144388"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541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747ACD2B-022C-47EA-A8F8-988B11EB7EDD}" type="slidenum">
              <a:rPr lang="sr-Latn-CS" sz="1200"/>
              <a:pPr algn="r"/>
              <a:t>92</a:t>
            </a:fld>
            <a:endParaRPr lang="sr-Latn-CS" sz="1200"/>
          </a:p>
        </p:txBody>
      </p:sp>
      <p:sp>
        <p:nvSpPr>
          <p:cNvPr id="145411" name="Rectangle 2"/>
          <p:cNvSpPr>
            <a:spLocks noGrp="1" noRot="1" noChangeAspect="1" noChangeArrowheads="1" noTextEdit="1"/>
          </p:cNvSpPr>
          <p:nvPr>
            <p:ph type="sldImg"/>
          </p:nvPr>
        </p:nvSpPr>
        <p:spPr>
          <a:ln/>
        </p:spPr>
      </p:sp>
      <p:sp>
        <p:nvSpPr>
          <p:cNvPr id="145412"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643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DDC9E19C-54B6-4E0F-96FC-ABD9E5AD5DB3}" type="slidenum">
              <a:rPr lang="sr-Latn-CS" sz="1200"/>
              <a:pPr algn="r"/>
              <a:t>93</a:t>
            </a:fld>
            <a:endParaRPr lang="sr-Latn-CS" sz="1200"/>
          </a:p>
        </p:txBody>
      </p:sp>
      <p:sp>
        <p:nvSpPr>
          <p:cNvPr id="146435" name="Rectangle 2"/>
          <p:cNvSpPr>
            <a:spLocks noGrp="1" noRot="1" noChangeAspect="1" noChangeArrowheads="1" noTextEdit="1"/>
          </p:cNvSpPr>
          <p:nvPr>
            <p:ph type="sldImg"/>
          </p:nvPr>
        </p:nvSpPr>
        <p:spPr>
          <a:ln/>
        </p:spPr>
      </p:sp>
      <p:sp>
        <p:nvSpPr>
          <p:cNvPr id="146436"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7458"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523EBA47-38D5-4D4B-8198-830EA23AAA2E}" type="slidenum">
              <a:rPr lang="sr-Latn-CS" sz="1200"/>
              <a:pPr algn="r"/>
              <a:t>94</a:t>
            </a:fld>
            <a:endParaRPr lang="sr-Latn-CS" sz="1200"/>
          </a:p>
        </p:txBody>
      </p:sp>
      <p:sp>
        <p:nvSpPr>
          <p:cNvPr id="147459" name="Rectangle 2"/>
          <p:cNvSpPr>
            <a:spLocks noGrp="1" noRot="1" noChangeAspect="1" noChangeArrowheads="1" noTextEdit="1"/>
          </p:cNvSpPr>
          <p:nvPr>
            <p:ph type="sldImg"/>
          </p:nvPr>
        </p:nvSpPr>
        <p:spPr>
          <a:ln/>
        </p:spPr>
      </p:sp>
      <p:sp>
        <p:nvSpPr>
          <p:cNvPr id="147460"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8482"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60BE4A6B-BADE-456A-BE81-D019EF97712C}" type="slidenum">
              <a:rPr lang="sr-Latn-CS" sz="1200"/>
              <a:pPr algn="r"/>
              <a:t>95</a:t>
            </a:fld>
            <a:endParaRPr lang="sr-Latn-CS" sz="1200"/>
          </a:p>
        </p:txBody>
      </p:sp>
      <p:sp>
        <p:nvSpPr>
          <p:cNvPr id="148483" name="Rectangle 2"/>
          <p:cNvSpPr>
            <a:spLocks noGrp="1" noRot="1" noChangeAspect="1" noChangeArrowheads="1" noTextEdit="1"/>
          </p:cNvSpPr>
          <p:nvPr>
            <p:ph type="sldImg"/>
          </p:nvPr>
        </p:nvSpPr>
        <p:spPr>
          <a:ln/>
        </p:spPr>
      </p:sp>
      <p:sp>
        <p:nvSpPr>
          <p:cNvPr id="148484"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9506"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B02CE2D7-5526-44FA-8B93-47FCAEB60952}" type="slidenum">
              <a:rPr lang="sr-Latn-CS" sz="1200"/>
              <a:pPr algn="r"/>
              <a:t>97</a:t>
            </a:fld>
            <a:endParaRPr lang="sr-Latn-CS" sz="1200"/>
          </a:p>
        </p:txBody>
      </p:sp>
      <p:sp>
        <p:nvSpPr>
          <p:cNvPr id="149507" name="Rectangle 2"/>
          <p:cNvSpPr>
            <a:spLocks noGrp="1" noRot="1" noChangeAspect="1" noChangeArrowheads="1" noTextEdit="1"/>
          </p:cNvSpPr>
          <p:nvPr>
            <p:ph type="sldImg"/>
          </p:nvPr>
        </p:nvSpPr>
        <p:spPr>
          <a:ln/>
        </p:spPr>
      </p:sp>
      <p:sp>
        <p:nvSpPr>
          <p:cNvPr id="149508"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0530"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A20DB3B3-D3C7-4E4E-9122-1266E908536D}" type="slidenum">
              <a:rPr lang="sr-Latn-CS" sz="1200"/>
              <a:pPr algn="r"/>
              <a:t>126</a:t>
            </a:fld>
            <a:endParaRPr lang="sr-Latn-CS" sz="1200"/>
          </a:p>
        </p:txBody>
      </p:sp>
      <p:sp>
        <p:nvSpPr>
          <p:cNvPr id="150531" name="Rectangle 2"/>
          <p:cNvSpPr>
            <a:spLocks noGrp="1" noRot="1" noChangeAspect="1" noChangeArrowheads="1" noTextEdit="1"/>
          </p:cNvSpPr>
          <p:nvPr>
            <p:ph type="sldImg"/>
          </p:nvPr>
        </p:nvSpPr>
        <p:spPr>
          <a:ln/>
        </p:spPr>
      </p:sp>
      <p:sp>
        <p:nvSpPr>
          <p:cNvPr id="150532"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155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C50B6388-7321-46C9-B4B4-5658162C2E9A}" type="slidenum">
              <a:rPr lang="sr-Latn-CS" sz="1200"/>
              <a:pPr algn="r"/>
              <a:t>127</a:t>
            </a:fld>
            <a:endParaRPr lang="sr-Latn-CS" sz="1200"/>
          </a:p>
        </p:txBody>
      </p:sp>
      <p:sp>
        <p:nvSpPr>
          <p:cNvPr id="151555" name="Rectangle 2"/>
          <p:cNvSpPr>
            <a:spLocks noGrp="1" noRot="1" noChangeAspect="1" noChangeArrowheads="1" noTextEdit="1"/>
          </p:cNvSpPr>
          <p:nvPr>
            <p:ph type="sldImg"/>
          </p:nvPr>
        </p:nvSpPr>
        <p:spPr>
          <a:ln/>
        </p:spPr>
      </p:sp>
      <p:sp>
        <p:nvSpPr>
          <p:cNvPr id="151556"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5170" name="Slide Image Placeholder 1"/>
          <p:cNvSpPr>
            <a:spLocks noGrp="1" noRot="1" noChangeAspect="1" noTextEdit="1"/>
          </p:cNvSpPr>
          <p:nvPr>
            <p:ph type="sldImg"/>
          </p:nvPr>
        </p:nvSpPr>
        <p:spPr>
          <a:ln/>
        </p:spPr>
      </p:sp>
      <p:sp>
        <p:nvSpPr>
          <p:cNvPr id="135171" name="Notes Placeholder 2"/>
          <p:cNvSpPr>
            <a:spLocks noGrp="1"/>
          </p:cNvSpPr>
          <p:nvPr>
            <p:ph type="body" idx="1"/>
          </p:nvPr>
        </p:nvSpPr>
        <p:spPr>
          <a:noFill/>
        </p:spPr>
        <p:txBody>
          <a:bodyPr/>
          <a:lstStyle/>
          <a:p>
            <a:pPr eaLnBrk="1" hangingPunct="1">
              <a:spcBef>
                <a:spcPct val="0"/>
              </a:spcBef>
            </a:pPr>
            <a:endParaRPr lang="en-US" smtClean="0"/>
          </a:p>
        </p:txBody>
      </p:sp>
      <p:sp>
        <p:nvSpPr>
          <p:cNvPr id="135172"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B701F230-FAD3-4020-95C1-4F9C4F0BCDCC}" type="slidenum">
              <a:rPr lang="sr-Latn-CS" sz="1200">
                <a:latin typeface="Calibri" pitchFamily="34" charset="0"/>
              </a:rPr>
              <a:pPr algn="r"/>
              <a:t>9</a:t>
            </a:fld>
            <a:endParaRPr lang="sr-Latn-CS" sz="1200">
              <a:latin typeface="Calibri" pitchFamily="34"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194" name="Slide Image Placeholder 1"/>
          <p:cNvSpPr>
            <a:spLocks noGrp="1" noRot="1" noChangeAspect="1" noTextEdit="1"/>
          </p:cNvSpPr>
          <p:nvPr>
            <p:ph type="sldImg"/>
          </p:nvPr>
        </p:nvSpPr>
        <p:spPr>
          <a:ln/>
        </p:spPr>
      </p:sp>
      <p:sp>
        <p:nvSpPr>
          <p:cNvPr id="136195" name="Notes Placeholder 2"/>
          <p:cNvSpPr>
            <a:spLocks noGrp="1"/>
          </p:cNvSpPr>
          <p:nvPr>
            <p:ph type="body" idx="1"/>
          </p:nvPr>
        </p:nvSpPr>
        <p:spPr>
          <a:noFill/>
        </p:spPr>
        <p:txBody>
          <a:bodyPr/>
          <a:lstStyle/>
          <a:p>
            <a:pPr eaLnBrk="1" hangingPunct="1">
              <a:spcBef>
                <a:spcPct val="0"/>
              </a:spcBef>
            </a:pPr>
            <a:endParaRPr lang="en-US" smtClean="0"/>
          </a:p>
        </p:txBody>
      </p:sp>
      <p:sp>
        <p:nvSpPr>
          <p:cNvPr id="136196"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0EC3085A-D122-4CC3-9287-A13D67E47B07}" type="slidenum">
              <a:rPr lang="en-US" sz="1200">
                <a:latin typeface="Calibri" pitchFamily="34" charset="0"/>
              </a:rPr>
              <a:pPr algn="r"/>
              <a:t>14</a:t>
            </a:fld>
            <a:endParaRPr lang="en-US" sz="1200">
              <a:latin typeface="Calibri" pitchFamily="34"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7218" name="Slide Image Placeholder 1"/>
          <p:cNvSpPr>
            <a:spLocks noGrp="1" noRot="1" noChangeAspect="1" noTextEdit="1"/>
          </p:cNvSpPr>
          <p:nvPr>
            <p:ph type="sldImg"/>
          </p:nvPr>
        </p:nvSpPr>
        <p:spPr>
          <a:ln/>
        </p:spPr>
      </p:sp>
      <p:sp>
        <p:nvSpPr>
          <p:cNvPr id="137219" name="Notes Placeholder 2"/>
          <p:cNvSpPr>
            <a:spLocks noGrp="1"/>
          </p:cNvSpPr>
          <p:nvPr>
            <p:ph type="body" idx="1"/>
          </p:nvPr>
        </p:nvSpPr>
        <p:spPr>
          <a:xfrm>
            <a:off x="914400" y="4343400"/>
            <a:ext cx="5029200" cy="4114800"/>
          </a:xfrm>
          <a:noFill/>
        </p:spPr>
        <p:txBody>
          <a:bodyPr/>
          <a:lstStyle/>
          <a:p>
            <a:pPr eaLnBrk="1" hangingPunct="1"/>
            <a:endParaRPr lang="en-US" smtClean="0"/>
          </a:p>
        </p:txBody>
      </p:sp>
      <p:sp>
        <p:nvSpPr>
          <p:cNvPr id="137220" name="Slide Number Placeholder 3"/>
          <p:cNvSpPr txBox="1">
            <a:spLocks noGrp="1"/>
          </p:cNvSpPr>
          <p:nvPr/>
        </p:nvSpPr>
        <p:spPr bwMode="auto">
          <a:xfrm>
            <a:off x="3886200" y="8686800"/>
            <a:ext cx="2971800" cy="457200"/>
          </a:xfrm>
          <a:prstGeom prst="rect">
            <a:avLst/>
          </a:prstGeom>
          <a:noFill/>
          <a:ln w="9525">
            <a:noFill/>
            <a:miter lim="800000"/>
            <a:headEnd/>
            <a:tailEnd/>
          </a:ln>
        </p:spPr>
        <p:txBody>
          <a:bodyPr anchor="b"/>
          <a:lstStyle/>
          <a:p>
            <a:pPr algn="r"/>
            <a:fld id="{54A25564-9950-432F-9347-F13CCD36FE05}" type="slidenum">
              <a:rPr lang="en-US" sz="1200">
                <a:latin typeface="Times New Roman" pitchFamily="18" charset="0"/>
              </a:rPr>
              <a:pPr algn="r"/>
              <a:t>21</a:t>
            </a:fld>
            <a:endParaRPr lang="en-US" sz="1200">
              <a:latin typeface="Times New Roman" pitchFamily="18" charset="0"/>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8242" name="Slide Image Placeholder 1"/>
          <p:cNvSpPr>
            <a:spLocks noGrp="1" noRot="1" noChangeAspect="1" noTextEdit="1"/>
          </p:cNvSpPr>
          <p:nvPr>
            <p:ph type="sldImg"/>
          </p:nvPr>
        </p:nvSpPr>
        <p:spPr>
          <a:ln/>
        </p:spPr>
      </p:sp>
      <p:sp>
        <p:nvSpPr>
          <p:cNvPr id="138243" name="Notes Placeholder 2"/>
          <p:cNvSpPr>
            <a:spLocks noGrp="1"/>
          </p:cNvSpPr>
          <p:nvPr>
            <p:ph type="body" idx="1"/>
          </p:nvPr>
        </p:nvSpPr>
        <p:spPr>
          <a:noFill/>
        </p:spPr>
        <p:txBody>
          <a:bodyPr/>
          <a:lstStyle/>
          <a:p>
            <a:pPr eaLnBrk="1" hangingPunct="1">
              <a:spcBef>
                <a:spcPct val="0"/>
              </a:spcBef>
            </a:pPr>
            <a:endParaRPr lang="en-US" smtClean="0"/>
          </a:p>
        </p:txBody>
      </p:sp>
      <p:sp>
        <p:nvSpPr>
          <p:cNvPr id="138244"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84F504E0-7D73-42A9-9A00-69EED6975CFA}" type="slidenum">
              <a:rPr lang="sr-Latn-CS" sz="1200">
                <a:latin typeface="Calibri" pitchFamily="34" charset="0"/>
              </a:rPr>
              <a:pPr algn="r"/>
              <a:t>48</a:t>
            </a:fld>
            <a:endParaRPr lang="sr-Latn-CS" sz="1200">
              <a:latin typeface="Calibri" pitchFamily="34" charset="0"/>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9266" name="Slide Image Placeholder 1"/>
          <p:cNvSpPr>
            <a:spLocks noGrp="1" noRot="1" noChangeAspect="1" noTextEdit="1"/>
          </p:cNvSpPr>
          <p:nvPr>
            <p:ph type="sldImg"/>
          </p:nvPr>
        </p:nvSpPr>
        <p:spPr>
          <a:ln/>
        </p:spPr>
      </p:sp>
      <p:sp>
        <p:nvSpPr>
          <p:cNvPr id="139267" name="Notes Placeholder 2"/>
          <p:cNvSpPr>
            <a:spLocks noGrp="1"/>
          </p:cNvSpPr>
          <p:nvPr>
            <p:ph type="body" idx="1"/>
          </p:nvPr>
        </p:nvSpPr>
        <p:spPr>
          <a:noFill/>
        </p:spPr>
        <p:txBody>
          <a:bodyPr/>
          <a:lstStyle/>
          <a:p>
            <a:pPr eaLnBrk="1" hangingPunct="1">
              <a:spcBef>
                <a:spcPct val="0"/>
              </a:spcBef>
            </a:pPr>
            <a:endParaRPr lang="en-US" smtClean="0"/>
          </a:p>
        </p:txBody>
      </p:sp>
      <p:sp>
        <p:nvSpPr>
          <p:cNvPr id="139268"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CED5C8A6-5E2E-4D23-86CF-75F144584642}" type="slidenum">
              <a:rPr lang="sr-Latn-CS" sz="1200">
                <a:latin typeface="Calibri" pitchFamily="34" charset="0"/>
              </a:rPr>
              <a:pPr algn="r"/>
              <a:t>58</a:t>
            </a:fld>
            <a:endParaRPr lang="sr-Latn-CS" sz="1200">
              <a:latin typeface="Calibri" pitchFamily="34" charset="0"/>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0290" name="Slide Image Placeholder 1"/>
          <p:cNvSpPr>
            <a:spLocks noGrp="1" noRot="1" noChangeAspect="1" noTextEdit="1"/>
          </p:cNvSpPr>
          <p:nvPr>
            <p:ph type="sldImg"/>
          </p:nvPr>
        </p:nvSpPr>
        <p:spPr>
          <a:ln/>
        </p:spPr>
      </p:sp>
      <p:sp>
        <p:nvSpPr>
          <p:cNvPr id="140291" name="Notes Placeholder 2"/>
          <p:cNvSpPr>
            <a:spLocks noGrp="1"/>
          </p:cNvSpPr>
          <p:nvPr>
            <p:ph type="body" idx="1"/>
          </p:nvPr>
        </p:nvSpPr>
        <p:spPr>
          <a:noFill/>
        </p:spPr>
        <p:txBody>
          <a:bodyPr/>
          <a:lstStyle/>
          <a:p>
            <a:pPr eaLnBrk="1" hangingPunct="1">
              <a:spcBef>
                <a:spcPct val="0"/>
              </a:spcBef>
            </a:pPr>
            <a:endParaRPr lang="en-US" smtClean="0"/>
          </a:p>
        </p:txBody>
      </p:sp>
      <p:sp>
        <p:nvSpPr>
          <p:cNvPr id="140292" name="Slide Number Placeholder 3"/>
          <p:cNvSpPr txBox="1">
            <a:spLocks noGrp="1"/>
          </p:cNvSpPr>
          <p:nvPr/>
        </p:nvSpPr>
        <p:spPr bwMode="auto">
          <a:xfrm>
            <a:off x="3884613" y="8685213"/>
            <a:ext cx="2971800" cy="457200"/>
          </a:xfrm>
          <a:prstGeom prst="rect">
            <a:avLst/>
          </a:prstGeom>
          <a:noFill/>
          <a:ln w="9525">
            <a:noFill/>
            <a:miter lim="800000"/>
            <a:headEnd/>
            <a:tailEnd/>
          </a:ln>
        </p:spPr>
        <p:txBody>
          <a:bodyPr anchor="b"/>
          <a:lstStyle/>
          <a:p>
            <a:pPr algn="r"/>
            <a:fld id="{88DE53E7-AF3E-4B27-89A9-B89D3E1EC23A}" type="slidenum">
              <a:rPr lang="sr-Latn-CS" sz="1200">
                <a:latin typeface="Calibri" pitchFamily="34" charset="0"/>
              </a:rPr>
              <a:pPr algn="r"/>
              <a:t>66</a:t>
            </a:fld>
            <a:endParaRPr lang="sr-Latn-CS" sz="1200">
              <a:latin typeface="Calibri" pitchFamily="34" charset="0"/>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1314"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7D51A3A0-29AB-439E-A67D-0A2E51939ADE}" type="slidenum">
              <a:rPr lang="sr-Latn-CS" sz="1200"/>
              <a:pPr algn="r"/>
              <a:t>88</a:t>
            </a:fld>
            <a:endParaRPr lang="sr-Latn-CS" sz="1200"/>
          </a:p>
        </p:txBody>
      </p:sp>
      <p:sp>
        <p:nvSpPr>
          <p:cNvPr id="141315" name="Rectangle 2"/>
          <p:cNvSpPr>
            <a:spLocks noGrp="1" noRot="1" noChangeAspect="1" noChangeArrowheads="1" noTextEdit="1"/>
          </p:cNvSpPr>
          <p:nvPr>
            <p:ph type="sldImg"/>
          </p:nvPr>
        </p:nvSpPr>
        <p:spPr>
          <a:ln/>
        </p:spPr>
      </p:sp>
      <p:sp>
        <p:nvSpPr>
          <p:cNvPr id="141316"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2338" name="Rectangle 7"/>
          <p:cNvSpPr txBox="1">
            <a:spLocks noGrp="1" noChangeArrowheads="1"/>
          </p:cNvSpPr>
          <p:nvPr/>
        </p:nvSpPr>
        <p:spPr bwMode="auto">
          <a:xfrm>
            <a:off x="3884613" y="8685213"/>
            <a:ext cx="2971800" cy="457200"/>
          </a:xfrm>
          <a:prstGeom prst="rect">
            <a:avLst/>
          </a:prstGeom>
          <a:noFill/>
          <a:ln w="9525">
            <a:noFill/>
            <a:miter lim="800000"/>
            <a:headEnd/>
            <a:tailEnd/>
          </a:ln>
        </p:spPr>
        <p:txBody>
          <a:bodyPr anchor="b"/>
          <a:lstStyle/>
          <a:p>
            <a:pPr algn="r"/>
            <a:fld id="{3D3D0B0D-BDEE-4C2D-9445-862E2868CB99}" type="slidenum">
              <a:rPr lang="sr-Latn-CS" sz="1200"/>
              <a:pPr algn="r"/>
              <a:t>89</a:t>
            </a:fld>
            <a:endParaRPr lang="sr-Latn-CS" sz="1200"/>
          </a:p>
        </p:txBody>
      </p:sp>
      <p:sp>
        <p:nvSpPr>
          <p:cNvPr id="142339" name="Rectangle 2"/>
          <p:cNvSpPr>
            <a:spLocks noGrp="1" noRot="1" noChangeAspect="1" noChangeArrowheads="1" noTextEdit="1"/>
          </p:cNvSpPr>
          <p:nvPr>
            <p:ph type="sldImg"/>
          </p:nvPr>
        </p:nvSpPr>
        <p:spPr>
          <a:ln/>
        </p:spPr>
      </p:sp>
      <p:sp>
        <p:nvSpPr>
          <p:cNvPr id="142340" name="Rectangle 3"/>
          <p:cNvSpPr>
            <a:spLocks noGrp="1" noChangeArrowheads="1"/>
          </p:cNvSpPr>
          <p:nvPr>
            <p:ph type="body" idx="1"/>
          </p:nvPr>
        </p:nvSpPr>
        <p:spPr>
          <a:noFill/>
        </p:spPr>
        <p:txBody>
          <a:bodyPr/>
          <a:lstStyle/>
          <a:p>
            <a:pPr eaLnBrk="1" hangingPunct="1"/>
            <a:endParaRPr lang="en-U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B00B4AD2-2D55-4362-9D47-217EF22006FB}" type="datetimeFigureOut">
              <a:rPr lang="en-US" smtClean="0"/>
              <a:pPr/>
              <a:t>9/14/2020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F0AB303-2A68-4DD9-93FD-655843D1A423}"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00B4AD2-2D55-4362-9D47-217EF22006FB}" type="datetimeFigureOut">
              <a:rPr lang="en-US" smtClean="0"/>
              <a:pPr/>
              <a:t>9/14/2020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F0AB303-2A68-4DD9-93FD-655843D1A42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00B4AD2-2D55-4362-9D47-217EF22006FB}" type="datetimeFigureOut">
              <a:rPr lang="en-US" smtClean="0"/>
              <a:pPr/>
              <a:t>9/14/2020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F0AB303-2A68-4DD9-93FD-655843D1A423}"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00B4AD2-2D55-4362-9D47-217EF22006FB}" type="datetimeFigureOut">
              <a:rPr lang="en-US" smtClean="0"/>
              <a:pPr/>
              <a:t>9/14/2020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F0AB303-2A68-4DD9-93FD-655843D1A423}"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00B4AD2-2D55-4362-9D47-217EF22006FB}" type="datetimeFigureOut">
              <a:rPr lang="en-US" smtClean="0"/>
              <a:pPr/>
              <a:t>9/14/2020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CF0AB303-2A68-4DD9-93FD-655843D1A423}"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B00B4AD2-2D55-4362-9D47-217EF22006FB}" type="datetimeFigureOut">
              <a:rPr lang="en-US" smtClean="0"/>
              <a:pPr/>
              <a:t>9/14/2020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F0AB303-2A68-4DD9-93FD-655843D1A423}"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00B4AD2-2D55-4362-9D47-217EF22006FB}" type="datetimeFigureOut">
              <a:rPr lang="en-US" smtClean="0"/>
              <a:pPr/>
              <a:t>9/14/2020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CF0AB303-2A68-4DD9-93FD-655843D1A423}"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00B4AD2-2D55-4362-9D47-217EF22006FB}" type="datetimeFigureOut">
              <a:rPr lang="en-US" smtClean="0"/>
              <a:pPr/>
              <a:t>9/14/2020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CF0AB303-2A68-4DD9-93FD-655843D1A423}"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00B4AD2-2D55-4362-9D47-217EF22006FB}" type="datetimeFigureOut">
              <a:rPr lang="en-US" smtClean="0"/>
              <a:pPr/>
              <a:t>9/14/2020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CF0AB303-2A68-4DD9-93FD-655843D1A423}"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00B4AD2-2D55-4362-9D47-217EF22006FB}" type="datetimeFigureOut">
              <a:rPr lang="en-US" smtClean="0"/>
              <a:pPr/>
              <a:t>9/14/2020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F0AB303-2A68-4DD9-93FD-655843D1A423}"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00B4AD2-2D55-4362-9D47-217EF22006FB}" type="datetimeFigureOut">
              <a:rPr lang="en-US" smtClean="0"/>
              <a:pPr/>
              <a:t>9/14/2020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CF0AB303-2A68-4DD9-93FD-655843D1A423}"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00B4AD2-2D55-4362-9D47-217EF22006FB}" type="datetimeFigureOut">
              <a:rPr lang="en-US" smtClean="0"/>
              <a:pPr/>
              <a:t>9/14/2020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F0AB303-2A68-4DD9-93FD-655843D1A423}"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0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6.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7.xml"/></Relationships>
</file>

<file path=ppt/slides/_rels/slide127.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7.xml"/></Relationships>
</file>

<file path=ppt/slides/_rels/slide12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4.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8.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8.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6.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8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7.xml"/></Relationships>
</file>

<file path=ppt/slides/_rels/slide8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7.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9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7.xml"/></Relationships>
</file>

<file path=ppt/slides/_rels/slide9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7.xml"/></Relationships>
</file>

<file path=ppt/slides/_rels/slide9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7.xml"/></Relationships>
</file>

<file path=ppt/slides/_rels/slide9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7.xml"/></Relationships>
</file>

<file path=ppt/slides/_rels/slide9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7.xml"/></Relationships>
</file>

<file path=ppt/slides/_rels/slide9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7.xml"/></Relationships>
</file>

<file path=ppt/slides/_rels/slide9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7.xml"/></Relationships>
</file>

<file path=ppt/slides/_rels/slide9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9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body" idx="1"/>
          </p:nvPr>
        </p:nvSpPr>
        <p:spPr>
          <a:xfrm>
            <a:off x="0" y="1412875"/>
            <a:ext cx="9144000" cy="4525963"/>
          </a:xfrm>
        </p:spPr>
        <p:txBody>
          <a:bodyPr/>
          <a:lstStyle/>
          <a:p>
            <a:pPr algn="ctr">
              <a:buFontTx/>
              <a:buNone/>
            </a:pPr>
            <a:r>
              <a:rPr lang="sr-Cyrl-CS" sz="3600" smtClean="0"/>
              <a:t>ДЕЗИНФЕКЦИЈА И</a:t>
            </a:r>
            <a:r>
              <a:rPr lang="en-US" sz="3600" smtClean="0"/>
              <a:t> </a:t>
            </a:r>
            <a:r>
              <a:rPr lang="sr-Cyrl-CS" sz="3600" smtClean="0"/>
              <a:t>СТЕРИЛИЗАЦИЈА</a:t>
            </a:r>
          </a:p>
          <a:p>
            <a:pPr algn="ctr">
              <a:buFontTx/>
              <a:buNone/>
            </a:pPr>
            <a:endParaRPr lang="en-US" sz="3600" smtClean="0"/>
          </a:p>
          <a:p>
            <a:pPr algn="ctr"/>
            <a:r>
              <a:rPr lang="sr-Cyrl-CS" sz="2800" smtClean="0"/>
              <a:t>МЕТОДЕ АСЕПСЕ И АНТИСЕПСЕ</a:t>
            </a:r>
          </a:p>
          <a:p>
            <a:pPr algn="ctr"/>
            <a:r>
              <a:rPr lang="sr-Cyrl-CS" sz="2800" smtClean="0"/>
              <a:t>ДЕЗИНФЕКЦИЈА</a:t>
            </a:r>
          </a:p>
          <a:p>
            <a:pPr algn="ctr"/>
            <a:r>
              <a:rPr lang="sr-Cyrl-CS" sz="2800" smtClean="0"/>
              <a:t>ДЕЗИНФЕКЦИОНА СРЕДСТВА</a:t>
            </a:r>
          </a:p>
          <a:p>
            <a:pPr algn="ctr"/>
            <a:r>
              <a:rPr lang="sr-Cyrl-CS" sz="2800" smtClean="0"/>
              <a:t>СТЕРИЛИЗАЦИЈА</a:t>
            </a:r>
          </a:p>
          <a:p>
            <a:pPr algn="ctr"/>
            <a:r>
              <a:rPr lang="sr-Cyrl-CS" sz="2800" smtClean="0"/>
              <a:t>ПРЕВЕНЦИЈА БОЛНИЧКИХ ИНФЕКЦИЈА</a:t>
            </a:r>
            <a:endParaRPr lang="sr-Latn-CS" sz="2800" smtClean="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Title 1"/>
          <p:cNvSpPr>
            <a:spLocks noGrp="1"/>
          </p:cNvSpPr>
          <p:nvPr>
            <p:ph type="title"/>
          </p:nvPr>
        </p:nvSpPr>
        <p:spPr/>
        <p:txBody>
          <a:bodyPr>
            <a:normAutofit fontScale="90000"/>
          </a:bodyPr>
          <a:lstStyle/>
          <a:p>
            <a:r>
              <a:rPr lang="sr-Cyrl-CS" smtClean="0">
                <a:solidFill>
                  <a:srgbClr val="000000"/>
                </a:solidFill>
                <a:effectLst>
                  <a:outerShdw blurRad="38100" dist="38100" dir="2700000" algn="tl">
                    <a:srgbClr val="C0C0C0"/>
                  </a:outerShdw>
                </a:effectLst>
                <a:latin typeface="Times New Roman" pitchFamily="18" charset="0"/>
              </a:rPr>
              <a:t>ВИСОК СТЕПЕН ДЕЗИНФЕКЦИЈЕ</a:t>
            </a:r>
            <a:endParaRPr lang="en-US" smtClean="0"/>
          </a:p>
        </p:txBody>
      </p:sp>
      <p:sp>
        <p:nvSpPr>
          <p:cNvPr id="3" name="Content Placeholder 2"/>
          <p:cNvSpPr>
            <a:spLocks noGrp="1"/>
          </p:cNvSpPr>
          <p:nvPr>
            <p:ph idx="1"/>
          </p:nvPr>
        </p:nvSpPr>
        <p:spPr/>
        <p:txBody>
          <a:bodyPr/>
          <a:lstStyle/>
          <a:p>
            <a:pPr>
              <a:lnSpc>
                <a:spcPct val="80000"/>
              </a:lnSpc>
            </a:pPr>
            <a:r>
              <a:rPr lang="sr-Cyrl-CS" sz="2000" smtClean="0">
                <a:solidFill>
                  <a:srgbClr val="000000"/>
                </a:solidFill>
                <a:latin typeface="Times New Roman" pitchFamily="18" charset="0"/>
              </a:rPr>
              <a:t>опрема за анестезију и респираторну терапију</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ларингоскоп</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ендотрахеални тубус</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гастроинтестинални ендоскопи</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назални спекулуми</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вагинални спекулуми</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термометри</a:t>
            </a:r>
            <a:r>
              <a:rPr lang="sr-Latn-CS" sz="2000" smtClean="0">
                <a:solidFill>
                  <a:srgbClr val="000000"/>
                </a:solidFill>
                <a:latin typeface="Times New Roman" pitchFamily="18" charset="0"/>
              </a:rPr>
              <a:t>...</a:t>
            </a:r>
            <a:endParaRPr lang="sr-Cyrl-CS" sz="2000" smtClean="0">
              <a:solidFill>
                <a:srgbClr val="000000"/>
              </a:solidFill>
              <a:latin typeface="Times New Roman" pitchFamily="18" charset="0"/>
            </a:endParaRPr>
          </a:p>
          <a:p>
            <a:pPr>
              <a:lnSpc>
                <a:spcPct val="80000"/>
              </a:lnSpc>
            </a:pPr>
            <a:r>
              <a:rPr lang="sr-Cyrl-CS" sz="2000" smtClean="0">
                <a:solidFill>
                  <a:srgbClr val="000000"/>
                </a:solidFill>
                <a:latin typeface="Times New Roman" pitchFamily="18" charset="0"/>
              </a:rPr>
              <a:t>захтевају висок степен дезинфекције који се остварује пастеризацијом или дезинфицијенсима као што су: глутаралдехид, стабилизован водоник пероксид, персирћетна киселина и једињења хлора.</a:t>
            </a:r>
          </a:p>
          <a:p>
            <a:pPr>
              <a:lnSpc>
                <a:spcPct val="80000"/>
              </a:lnSpc>
            </a:pPr>
            <a:r>
              <a:rPr lang="sr-Cyrl-CS" sz="2000" smtClean="0">
                <a:solidFill>
                  <a:srgbClr val="000000"/>
                </a:solidFill>
                <a:effectLst>
                  <a:outerShdw blurRad="38100" dist="38100" dir="2700000" algn="tl">
                    <a:srgbClr val="C0C0C0"/>
                  </a:outerShdw>
                </a:effectLst>
                <a:latin typeface="Times New Roman" pitchFamily="18" charset="0"/>
              </a:rPr>
              <a:t>ВИСОК СТЕПЕН ДЕЗИНФЕКЦИЈЕ</a:t>
            </a:r>
            <a:r>
              <a:rPr lang="sr-Cyrl-CS" sz="2000" smtClean="0">
                <a:solidFill>
                  <a:srgbClr val="000000"/>
                </a:solidFill>
                <a:latin typeface="Times New Roman" pitchFamily="18" charset="0"/>
              </a:rPr>
              <a:t> се готово изједначава са стерилизацијом, јер дезинфекциона средства која се користе у ову сврху показују спороцидно деловање (убијају споре бактерија), и под нешто повољнијим условима довешће до стерилизације.</a:t>
            </a:r>
          </a:p>
          <a:p>
            <a:pPr>
              <a:lnSpc>
                <a:spcPct val="80000"/>
              </a:lnSpc>
            </a:pPr>
            <a:r>
              <a:rPr lang="sr-Cyrl-CS" sz="2000" smtClean="0">
                <a:solidFill>
                  <a:srgbClr val="000000"/>
                </a:solidFill>
                <a:latin typeface="Times New Roman" pitchFamily="18" charset="0"/>
              </a:rPr>
              <a:t>Повољни услови подразумевају продужено деловање дезинфицијенса, одсуство или смањену количину присутних органских материја, итд.</a:t>
            </a:r>
            <a:endParaRPr lang="sr-Latn-CS" sz="2000" smtClean="0">
              <a:solidFill>
                <a:srgbClr val="000000"/>
              </a:solidFill>
              <a:latin typeface="Times New Roman" pitchFamily="18" charset="0"/>
            </a:endParaRPr>
          </a:p>
          <a:p>
            <a:endParaRPr lang="en-US" sz="2000" smtClean="0"/>
          </a:p>
        </p:txBody>
      </p:sp>
    </p:spTree>
  </p:cSld>
  <p:clrMapOvr>
    <a:masterClrMapping/>
  </p:clrMapOvr>
  <p:timing>
    <p:tnLst>
      <p:par>
        <p:cTn id="1" dur="indefinite" restart="never" nodeType="tmRoot"/>
      </p:par>
    </p:tnLst>
  </p:timing>
</p:sld>
</file>

<file path=ppt/slides/slide10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3426" name="Text Box 3"/>
          <p:cNvSpPr txBox="1">
            <a:spLocks noChangeArrowheads="1"/>
          </p:cNvSpPr>
          <p:nvPr/>
        </p:nvSpPr>
        <p:spPr bwMode="auto">
          <a:xfrm>
            <a:off x="457200" y="2376488"/>
            <a:ext cx="8001000" cy="3262312"/>
          </a:xfrm>
          <a:prstGeom prst="rect">
            <a:avLst/>
          </a:prstGeom>
          <a:noFill/>
          <a:ln w="9525">
            <a:noFill/>
            <a:miter lim="800000"/>
            <a:headEnd/>
            <a:tailEnd/>
          </a:ln>
        </p:spPr>
        <p:txBody>
          <a:bodyPr>
            <a:spAutoFit/>
          </a:bodyPr>
          <a:lstStyle/>
          <a:p>
            <a:pPr algn="just"/>
            <a:r>
              <a:rPr lang="en-US" sz="3200" b="1">
                <a:latin typeface="Times New Roman" pitchFamily="18" charset="0"/>
              </a:rPr>
              <a:t>III. Mere ugrađene u postupke dijagnostike, nege i lečenja</a:t>
            </a:r>
          </a:p>
          <a:p>
            <a:pPr algn="just"/>
            <a:endParaRPr lang="en-US" sz="2000" b="1">
              <a:latin typeface="Times New Roman" pitchFamily="18" charset="0"/>
            </a:endParaRPr>
          </a:p>
          <a:p>
            <a:pPr algn="just"/>
            <a:endParaRPr lang="en-US" sz="2000" b="1">
              <a:latin typeface="Times New Roman" pitchFamily="18" charset="0"/>
            </a:endParaRPr>
          </a:p>
          <a:p>
            <a:pPr lvl="1" algn="just"/>
            <a:r>
              <a:rPr lang="en-US" sz="2800" b="1">
                <a:latin typeface="Times New Roman" pitchFamily="18" charset="0"/>
              </a:rPr>
              <a:t>Poštovanje propisane tehnologije rada pri korišćenju odredjenih postupaka, aparata, instrumenata, opreme i lekova.</a:t>
            </a:r>
          </a:p>
          <a:p>
            <a:pPr algn="just"/>
            <a:endParaRPr lang="en-US" sz="2000" b="1">
              <a:latin typeface="Times New Roman" pitchFamily="18" charset="0"/>
            </a:endParaRPr>
          </a:p>
        </p:txBody>
      </p:sp>
    </p:spTree>
  </p:cSld>
  <p:clrMapOvr>
    <a:masterClrMapping/>
  </p:clrMapOvr>
</p:sld>
</file>

<file path=ppt/slides/slide10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450" name="Text Box 3"/>
          <p:cNvSpPr txBox="1">
            <a:spLocks noChangeArrowheads="1"/>
          </p:cNvSpPr>
          <p:nvPr/>
        </p:nvSpPr>
        <p:spPr bwMode="auto">
          <a:xfrm>
            <a:off x="533400" y="2486025"/>
            <a:ext cx="7391400" cy="2800350"/>
          </a:xfrm>
          <a:prstGeom prst="rect">
            <a:avLst/>
          </a:prstGeom>
          <a:noFill/>
          <a:ln w="9525">
            <a:noFill/>
            <a:miter lim="800000"/>
            <a:headEnd/>
            <a:tailEnd/>
          </a:ln>
        </p:spPr>
        <p:txBody>
          <a:bodyPr>
            <a:spAutoFit/>
          </a:bodyPr>
          <a:lstStyle/>
          <a:p>
            <a:pPr algn="just"/>
            <a:r>
              <a:rPr lang="en-US" sz="3200" b="1">
                <a:latin typeface="Times New Roman" pitchFamily="18" charset="0"/>
              </a:rPr>
              <a:t>IV. Ostale mere</a:t>
            </a:r>
          </a:p>
          <a:p>
            <a:pPr lvl="2" algn="just"/>
            <a:endParaRPr lang="en-US" sz="2400" b="1">
              <a:latin typeface="Times New Roman" pitchFamily="18" charset="0"/>
            </a:endParaRPr>
          </a:p>
          <a:p>
            <a:pPr lvl="2" algn="just"/>
            <a:endParaRPr lang="en-US" sz="2400" b="1">
              <a:latin typeface="Times New Roman" pitchFamily="18" charset="0"/>
            </a:endParaRPr>
          </a:p>
          <a:p>
            <a:pPr lvl="2" algn="just"/>
            <a:r>
              <a:rPr lang="en-US" sz="3200" b="1">
                <a:latin typeface="Times New Roman" pitchFamily="18" charset="0"/>
              </a:rPr>
              <a:t>Nalaže rukovodilac ustanove  ili Komisija za sprečavanje i suzbijanje bolničkih infekcija</a:t>
            </a:r>
            <a:endParaRPr lang="en-US" sz="2400">
              <a:latin typeface="Times New Roman" pitchFamily="18" charset="0"/>
            </a:endParaRPr>
          </a:p>
        </p:txBody>
      </p:sp>
    </p:spTree>
  </p:cSld>
  <p:clrMapOvr>
    <a:masterClrMapping/>
  </p:clrMapOvr>
</p:sld>
</file>

<file path=ppt/slides/slide10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5474" name="Text Box 2"/>
          <p:cNvSpPr txBox="1">
            <a:spLocks noChangeArrowheads="1"/>
          </p:cNvSpPr>
          <p:nvPr/>
        </p:nvSpPr>
        <p:spPr bwMode="auto">
          <a:xfrm>
            <a:off x="457200" y="533400"/>
            <a:ext cx="8229600" cy="1200150"/>
          </a:xfrm>
          <a:prstGeom prst="rect">
            <a:avLst/>
          </a:prstGeom>
          <a:noFill/>
          <a:ln w="9525">
            <a:noFill/>
            <a:miter lim="800000"/>
            <a:headEnd/>
            <a:tailEnd/>
          </a:ln>
        </p:spPr>
        <p:txBody>
          <a:bodyPr>
            <a:spAutoFit/>
          </a:bodyPr>
          <a:lstStyle/>
          <a:p>
            <a:pPr>
              <a:spcBef>
                <a:spcPct val="50000"/>
              </a:spcBef>
            </a:pPr>
            <a:r>
              <a:rPr lang="en-US" sz="3200" b="1">
                <a:latin typeface="Times New Roman" pitchFamily="18" charset="0"/>
              </a:rPr>
              <a:t>BOLNIČKE INFEKCIJE</a:t>
            </a:r>
            <a:r>
              <a:rPr lang="sl-SI" sz="3200" b="1">
                <a:latin typeface="Times New Roman" pitchFamily="18" charset="0"/>
              </a:rPr>
              <a:t>- </a:t>
            </a:r>
            <a:r>
              <a:rPr lang="en-US" sz="3200" b="1">
                <a:latin typeface="Times New Roman" pitchFamily="18" charset="0"/>
              </a:rPr>
              <a:t>LOKACIJA ( 150-300 m</a:t>
            </a:r>
            <a:r>
              <a:rPr lang="en-US" sz="3200" b="1" baseline="30000">
                <a:latin typeface="Times New Roman" pitchFamily="18" charset="0"/>
              </a:rPr>
              <a:t>2</a:t>
            </a:r>
            <a:r>
              <a:rPr lang="en-US" sz="3200" b="1">
                <a:latin typeface="Times New Roman" pitchFamily="18" charset="0"/>
              </a:rPr>
              <a:t> /postelja)</a:t>
            </a:r>
            <a:r>
              <a:rPr lang="en-US" sz="4000" b="1">
                <a:latin typeface="Times New Roman" pitchFamily="18" charset="0"/>
              </a:rPr>
              <a:t> </a:t>
            </a:r>
          </a:p>
        </p:txBody>
      </p:sp>
      <p:sp>
        <p:nvSpPr>
          <p:cNvPr id="105475" name="Text Box 5"/>
          <p:cNvSpPr txBox="1">
            <a:spLocks noChangeArrowheads="1"/>
          </p:cNvSpPr>
          <p:nvPr/>
        </p:nvSpPr>
        <p:spPr bwMode="auto">
          <a:xfrm>
            <a:off x="457200" y="1752600"/>
            <a:ext cx="7924800" cy="5078413"/>
          </a:xfrm>
          <a:prstGeom prst="rect">
            <a:avLst/>
          </a:prstGeom>
          <a:noFill/>
          <a:ln w="9525">
            <a:noFill/>
            <a:miter lim="800000"/>
            <a:headEnd/>
            <a:tailEnd/>
          </a:ln>
        </p:spPr>
        <p:txBody>
          <a:bodyPr>
            <a:spAutoFit/>
          </a:bodyPr>
          <a:lstStyle/>
          <a:p>
            <a:pPr algn="just"/>
            <a:r>
              <a:rPr lang="en-US" sz="2400" b="1">
                <a:latin typeface="Times New Roman" pitchFamily="18" charset="0"/>
              </a:rPr>
              <a:t>ŠIRA LOKACIJA (uslovi)</a:t>
            </a:r>
          </a:p>
          <a:p>
            <a:pPr algn="just"/>
            <a:endParaRPr lang="en-US" sz="1400" b="1">
              <a:latin typeface="Times New Roman" pitchFamily="18" charset="0"/>
            </a:endParaRPr>
          </a:p>
          <a:p>
            <a:pPr algn="just"/>
            <a:r>
              <a:rPr lang="en-US" sz="2400" b="1">
                <a:latin typeface="Times New Roman" pitchFamily="18" charset="0"/>
                <a:cs typeface="Times New Roman" pitchFamily="18" charset="0"/>
              </a:rPr>
              <a:t>A.	</a:t>
            </a:r>
            <a:r>
              <a:rPr lang="en-US" sz="2400" b="1">
                <a:latin typeface="Times New Roman" pitchFamily="18" charset="0"/>
              </a:rPr>
              <a:t>Zdravstvene potrebe stanovništva (6</a:t>
            </a:r>
            <a:r>
              <a:rPr lang="hr-HR" sz="2400" b="1">
                <a:latin typeface="Times New Roman" pitchFamily="18" charset="0"/>
              </a:rPr>
              <a:t>-</a:t>
            </a:r>
            <a:r>
              <a:rPr lang="en-US" sz="2400" b="1">
                <a:latin typeface="Times New Roman" pitchFamily="18" charset="0"/>
              </a:rPr>
              <a:t>8postelja/1000 </a:t>
            </a:r>
          </a:p>
          <a:p>
            <a:pPr algn="just"/>
            <a:r>
              <a:rPr lang="en-US" sz="2400" b="1">
                <a:latin typeface="Times New Roman" pitchFamily="18" charset="0"/>
              </a:rPr>
              <a:t>	stanovnika, najekonomičnije bolnice sa 300-600 </a:t>
            </a:r>
          </a:p>
          <a:p>
            <a:pPr algn="just"/>
            <a:r>
              <a:rPr lang="en-US" sz="2400" b="1">
                <a:latin typeface="Times New Roman" pitchFamily="18" charset="0"/>
              </a:rPr>
              <a:t>	postelja)</a:t>
            </a:r>
          </a:p>
          <a:p>
            <a:pPr algn="just"/>
            <a:endParaRPr lang="en-US" sz="1400" b="1">
              <a:latin typeface="Times New Roman" pitchFamily="18" charset="0"/>
            </a:endParaRPr>
          </a:p>
          <a:p>
            <a:r>
              <a:rPr lang="en-US" sz="2400" b="1">
                <a:latin typeface="Times New Roman" pitchFamily="18" charset="0"/>
                <a:cs typeface="Times New Roman" pitchFamily="18" charset="0"/>
              </a:rPr>
              <a:t>B.	</a:t>
            </a:r>
            <a:r>
              <a:rPr lang="en-US" sz="2400" b="1">
                <a:latin typeface="Times New Roman" pitchFamily="18" charset="0"/>
              </a:rPr>
              <a:t>Postojeća i planirana mreža zdravstvenih ustanova</a:t>
            </a:r>
          </a:p>
          <a:p>
            <a:endParaRPr lang="en-US" sz="1400" b="1">
              <a:latin typeface="Times New Roman" pitchFamily="18" charset="0"/>
            </a:endParaRPr>
          </a:p>
          <a:p>
            <a:r>
              <a:rPr lang="en-US" sz="2400" b="1">
                <a:latin typeface="Times New Roman" pitchFamily="18" charset="0"/>
                <a:cs typeface="Times New Roman" pitchFamily="18" charset="0"/>
              </a:rPr>
              <a:t>C.	</a:t>
            </a:r>
            <a:r>
              <a:rPr lang="en-US" sz="2400" b="1">
                <a:latin typeface="Times New Roman" pitchFamily="18" charset="0"/>
              </a:rPr>
              <a:t>Broj i gustina naseljenosti</a:t>
            </a:r>
          </a:p>
          <a:p>
            <a:endParaRPr lang="en-US" sz="1400" b="1">
              <a:latin typeface="Times New Roman" pitchFamily="18" charset="0"/>
            </a:endParaRPr>
          </a:p>
          <a:p>
            <a:r>
              <a:rPr lang="en-US" sz="2400" b="1">
                <a:latin typeface="Times New Roman" pitchFamily="18" charset="0"/>
                <a:cs typeface="Times New Roman" pitchFamily="18" charset="0"/>
              </a:rPr>
              <a:t>D.	</a:t>
            </a:r>
            <a:r>
              <a:rPr lang="en-US" sz="2400" b="1">
                <a:latin typeface="Times New Roman" pitchFamily="18" charset="0"/>
              </a:rPr>
              <a:t>Specifična patologija stanovništva</a:t>
            </a:r>
          </a:p>
          <a:p>
            <a:endParaRPr lang="en-US" sz="1400" b="1">
              <a:latin typeface="Times New Roman" pitchFamily="18" charset="0"/>
            </a:endParaRPr>
          </a:p>
          <a:p>
            <a:r>
              <a:rPr lang="en-US" sz="2400" b="1">
                <a:latin typeface="Times New Roman" pitchFamily="18" charset="0"/>
                <a:cs typeface="Times New Roman" pitchFamily="18" charset="0"/>
              </a:rPr>
              <a:t>E.	</a:t>
            </a:r>
            <a:r>
              <a:rPr lang="en-US" sz="2400" b="1">
                <a:latin typeface="Times New Roman" pitchFamily="18" charset="0"/>
              </a:rPr>
              <a:t>Geografski uslovi</a:t>
            </a:r>
          </a:p>
          <a:p>
            <a:endParaRPr lang="en-US" sz="1400" b="1">
              <a:latin typeface="Times New Roman" pitchFamily="18" charset="0"/>
            </a:endParaRPr>
          </a:p>
          <a:p>
            <a:r>
              <a:rPr lang="en-US" sz="2400" b="1">
                <a:latin typeface="Times New Roman" pitchFamily="18" charset="0"/>
                <a:cs typeface="Times New Roman" pitchFamily="18" charset="0"/>
              </a:rPr>
              <a:t>F.	</a:t>
            </a:r>
            <a:r>
              <a:rPr lang="en-US" sz="2400" b="1">
                <a:latin typeface="Times New Roman" pitchFamily="18" charset="0"/>
              </a:rPr>
              <a:t>Komunikacioni uslovi</a:t>
            </a:r>
          </a:p>
          <a:p>
            <a:pPr lvl="3" algn="just">
              <a:buFont typeface="Symbol" pitchFamily="18" charset="2"/>
              <a:buChar char="¨"/>
            </a:pPr>
            <a:r>
              <a:rPr lang="en-US" sz="2400" b="1">
                <a:latin typeface="Times New Roman" pitchFamily="18" charset="0"/>
              </a:rPr>
              <a:t>Ekonomski uslovi</a:t>
            </a:r>
          </a:p>
        </p:txBody>
      </p:sp>
    </p:spTree>
  </p:cSld>
  <p:clrMapOvr>
    <a:masterClrMapping/>
  </p:clrMapOvr>
</p:sld>
</file>

<file path=ppt/slides/slide10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6498" name="Text Box 3"/>
          <p:cNvSpPr txBox="1">
            <a:spLocks noChangeArrowheads="1"/>
          </p:cNvSpPr>
          <p:nvPr/>
        </p:nvSpPr>
        <p:spPr bwMode="auto">
          <a:xfrm>
            <a:off x="323850" y="981075"/>
            <a:ext cx="8820150" cy="5416550"/>
          </a:xfrm>
          <a:prstGeom prst="rect">
            <a:avLst/>
          </a:prstGeom>
          <a:noFill/>
          <a:ln w="9525">
            <a:noFill/>
            <a:miter lim="800000"/>
            <a:headEnd/>
            <a:tailEnd/>
          </a:ln>
        </p:spPr>
        <p:txBody>
          <a:bodyPr>
            <a:spAutoFit/>
          </a:bodyPr>
          <a:lstStyle/>
          <a:p>
            <a:pPr algn="just"/>
            <a:r>
              <a:rPr lang="en-US" sz="1400" b="1">
                <a:latin typeface="Times New Roman" pitchFamily="18" charset="0"/>
              </a:rPr>
              <a:t>UŽA LOKACIJA (uslovi)</a:t>
            </a:r>
          </a:p>
          <a:p>
            <a:pPr algn="just"/>
            <a:endParaRPr lang="en-US" sz="1400" b="1">
              <a:latin typeface="Times New Roman" pitchFamily="18" charset="0"/>
            </a:endParaRPr>
          </a:p>
          <a:p>
            <a:pPr lvl="1" algn="just"/>
            <a:r>
              <a:rPr lang="en-US" sz="1400" b="1">
                <a:latin typeface="Times New Roman" pitchFamily="18" charset="0"/>
                <a:cs typeface="Times New Roman" pitchFamily="18" charset="0"/>
              </a:rPr>
              <a:t>A.	</a:t>
            </a:r>
            <a:r>
              <a:rPr lang="en-US" sz="1400" b="1">
                <a:latin typeface="Times New Roman" pitchFamily="18" charset="0"/>
              </a:rPr>
              <a:t>Usklađenost sa postojećim urbanističkim planovima (GUP i DUP)</a:t>
            </a:r>
          </a:p>
          <a:p>
            <a:pPr lvl="1" algn="just"/>
            <a:endParaRPr lang="en-US" sz="1400" b="1">
              <a:latin typeface="Times New Roman" pitchFamily="18" charset="0"/>
            </a:endParaRPr>
          </a:p>
          <a:p>
            <a:pPr lvl="1" algn="just"/>
            <a:r>
              <a:rPr lang="en-US" sz="1400" b="1">
                <a:latin typeface="Times New Roman" pitchFamily="18" charset="0"/>
                <a:cs typeface="Times New Roman" pitchFamily="18" charset="0"/>
              </a:rPr>
              <a:t>B.	</a:t>
            </a:r>
            <a:r>
              <a:rPr lang="en-US" sz="1400" b="1">
                <a:latin typeface="Times New Roman" pitchFamily="18" charset="0"/>
              </a:rPr>
              <a:t>Usklađenost sa budućim razvojem naselja</a:t>
            </a:r>
          </a:p>
          <a:p>
            <a:pPr lvl="1" algn="just"/>
            <a:endParaRPr lang="en-US" sz="1400" b="1">
              <a:latin typeface="Times New Roman" pitchFamily="18" charset="0"/>
            </a:endParaRPr>
          </a:p>
          <a:p>
            <a:pPr lvl="1" algn="just">
              <a:buFontTx/>
              <a:buAutoNum type="alphaUcPeriod" startAt="3"/>
            </a:pPr>
            <a:r>
              <a:rPr lang="en-US" sz="1400" b="1">
                <a:latin typeface="Times New Roman" pitchFamily="18" charset="0"/>
              </a:rPr>
              <a:t>Usklađenost sa komunalno higijenskim uslovima terena</a:t>
            </a:r>
          </a:p>
          <a:p>
            <a:pPr lvl="1" algn="just"/>
            <a:r>
              <a:rPr lang="en-US" sz="1400" b="1">
                <a:latin typeface="Times New Roman" pitchFamily="18" charset="0"/>
              </a:rPr>
              <a:t>”čist” teren u odnosu na sveže i staro zagađenje (</a:t>
            </a:r>
            <a:r>
              <a:rPr lang="en-US" sz="1400" b="1" i="1">
                <a:latin typeface="Times New Roman" pitchFamily="18" charset="0"/>
              </a:rPr>
              <a:t>do 100 mg azota, do 25 mg amonijaka, do 300 mg ugljenika, veći od 0,98 sanitarni broj N humusa/N organski, do 10  bakterija u 1 gr,  1,0 i veći koli titar, 0,1 i veći anaerobni titar, bez jaja glista u 1 kg i bez larvi na 25 m</a:t>
            </a:r>
            <a:r>
              <a:rPr lang="en-US" sz="1400" b="1" i="1" baseline="30000">
                <a:latin typeface="Times New Roman" pitchFamily="18" charset="0"/>
              </a:rPr>
              <a:t>2</a:t>
            </a:r>
            <a:r>
              <a:rPr lang="en-US" sz="1400" b="1">
                <a:latin typeface="Times New Roman" pitchFamily="18" charset="0"/>
              </a:rPr>
              <a:t>);</a:t>
            </a:r>
          </a:p>
          <a:p>
            <a:pPr marL="1143000" lvl="2" indent="-228600" algn="just"/>
            <a:r>
              <a:rPr lang="en-US" sz="1400">
                <a:latin typeface="Times New Roman" pitchFamily="18" charset="0"/>
                <a:cs typeface="Times New Roman" pitchFamily="18" charset="0"/>
              </a:rPr>
              <a:t>-	</a:t>
            </a:r>
            <a:r>
              <a:rPr lang="en-US" sz="1400" b="1">
                <a:latin typeface="Times New Roman" pitchFamily="18" charset="0"/>
              </a:rPr>
              <a:t>dovoljno udaljen od bučnih pogona i saobraćajnica (</a:t>
            </a:r>
            <a:r>
              <a:rPr lang="en-US" sz="1400" b="1" i="1">
                <a:latin typeface="Times New Roman" pitchFamily="18" charset="0"/>
              </a:rPr>
              <a:t>buka u bolesničkim sobama ne veća od 35 dB/A danju i 30 dB/A noću</a:t>
            </a:r>
            <a:r>
              <a:rPr lang="en-US" sz="1400" b="1">
                <a:latin typeface="Times New Roman" pitchFamily="18" charset="0"/>
              </a:rPr>
              <a:t>) sa lakim pristupom  glavnim saobraćajnicama</a:t>
            </a:r>
          </a:p>
          <a:p>
            <a:pPr marL="1600200" lvl="3" indent="-228600" algn="just"/>
            <a:endParaRPr lang="en-US" sz="1400" b="1">
              <a:latin typeface="Times New Roman" pitchFamily="18" charset="0"/>
            </a:endParaRPr>
          </a:p>
          <a:p>
            <a:pPr marL="1143000" lvl="2" indent="-228600" algn="just"/>
            <a:r>
              <a:rPr lang="en-US" sz="1400">
                <a:latin typeface="Times New Roman" pitchFamily="18" charset="0"/>
                <a:cs typeface="Times New Roman" pitchFamily="18" charset="0"/>
              </a:rPr>
              <a:t>-	</a:t>
            </a:r>
            <a:r>
              <a:rPr lang="en-US" sz="1400" b="1">
                <a:latin typeface="Times New Roman" pitchFamily="18" charset="0"/>
              </a:rPr>
              <a:t>mali uticaj dominantnih vetrova</a:t>
            </a:r>
          </a:p>
          <a:p>
            <a:pPr marL="1600200" lvl="3" indent="-228600" algn="just"/>
            <a:endParaRPr lang="en-US" sz="1400" b="1">
              <a:latin typeface="Times New Roman" pitchFamily="18" charset="0"/>
            </a:endParaRPr>
          </a:p>
          <a:p>
            <a:pPr marL="1143000" lvl="2" indent="-228600" algn="just"/>
            <a:r>
              <a:rPr lang="en-US" sz="1400">
                <a:latin typeface="Times New Roman" pitchFamily="18" charset="0"/>
                <a:cs typeface="Times New Roman" pitchFamily="18" charset="0"/>
              </a:rPr>
              <a:t>-	</a:t>
            </a:r>
            <a:r>
              <a:rPr lang="en-US" sz="1400" b="1">
                <a:latin typeface="Times New Roman" pitchFamily="18" charset="0"/>
              </a:rPr>
              <a:t>izložena Suncu i provetravanju</a:t>
            </a:r>
          </a:p>
          <a:p>
            <a:pPr marL="1143000" lvl="2" indent="-228600" algn="just"/>
            <a:r>
              <a:rPr lang="en-US" sz="1400">
                <a:latin typeface="Times New Roman" pitchFamily="18" charset="0"/>
                <a:cs typeface="Times New Roman" pitchFamily="18" charset="0"/>
              </a:rPr>
              <a:t>-</a:t>
            </a:r>
            <a:r>
              <a:rPr lang="en-US" sz="2400">
                <a:latin typeface="Times New Roman" pitchFamily="18" charset="0"/>
                <a:cs typeface="Times New Roman" pitchFamily="18" charset="0"/>
              </a:rPr>
              <a:t>	</a:t>
            </a:r>
            <a:r>
              <a:rPr lang="en-US" sz="1400" b="1">
                <a:latin typeface="Times New Roman" pitchFamily="18" charset="0"/>
              </a:rPr>
              <a:t>podesne konfiguracije sa blagim nagibom prema jugu (</a:t>
            </a:r>
            <a:r>
              <a:rPr lang="en-US" sz="1400" b="1" i="1">
                <a:latin typeface="Times New Roman" pitchFamily="18" charset="0"/>
              </a:rPr>
              <a:t>porozan, ocediv, nosiv, podzemne vode ispod 3m, dovoljne dužine za razvijanje južnih frontova zgrade tj. frontova u kojima su smeštene bolesničke sobe</a:t>
            </a:r>
            <a:r>
              <a:rPr lang="en-US" sz="1400" b="1">
                <a:latin typeface="Times New Roman" pitchFamily="18" charset="0"/>
              </a:rPr>
              <a:t>)</a:t>
            </a:r>
          </a:p>
          <a:p>
            <a:pPr marL="1600200" lvl="3" indent="-228600" algn="just"/>
            <a:endParaRPr lang="en-US" sz="1400" b="1">
              <a:latin typeface="Times New Roman" pitchFamily="18" charset="0"/>
            </a:endParaRPr>
          </a:p>
          <a:p>
            <a:pPr marL="1143000" lvl="2" indent="-228600" algn="just"/>
            <a:r>
              <a:rPr lang="en-US" sz="1400">
                <a:latin typeface="Times New Roman" pitchFamily="18" charset="0"/>
                <a:cs typeface="Times New Roman" pitchFamily="18" charset="0"/>
              </a:rPr>
              <a:t>-	</a:t>
            </a:r>
            <a:r>
              <a:rPr lang="en-US" sz="1400" b="1">
                <a:latin typeface="Times New Roman" pitchFamily="18" charset="0"/>
              </a:rPr>
              <a:t>lak priključak na vodovodsku i kanalizacionu mrežu</a:t>
            </a:r>
          </a:p>
          <a:p>
            <a:pPr lvl="1" algn="just"/>
            <a:endParaRPr lang="en-US" sz="1400" b="1">
              <a:latin typeface="Times New Roman" pitchFamily="18" charset="0"/>
            </a:endParaRPr>
          </a:p>
          <a:p>
            <a:pPr lvl="1" algn="just"/>
            <a:endParaRPr lang="en-US" sz="1400" b="1">
              <a:latin typeface="Times New Roman" pitchFamily="18" charset="0"/>
            </a:endParaRPr>
          </a:p>
          <a:p>
            <a:pPr algn="just"/>
            <a:endParaRPr lang="en-US" sz="1400" b="1">
              <a:latin typeface="Times New Roman" pitchFamily="18" charset="0"/>
            </a:endParaRPr>
          </a:p>
        </p:txBody>
      </p:sp>
    </p:spTree>
  </p:cSld>
  <p:clrMapOvr>
    <a:masterClrMapping/>
  </p:clrMapOvr>
</p:sld>
</file>

<file path=ppt/slides/slide10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7522" name="Text Box 3"/>
          <p:cNvSpPr txBox="1">
            <a:spLocks noChangeArrowheads="1"/>
          </p:cNvSpPr>
          <p:nvPr/>
        </p:nvSpPr>
        <p:spPr bwMode="auto">
          <a:xfrm>
            <a:off x="457200" y="2312988"/>
            <a:ext cx="7924800" cy="3935412"/>
          </a:xfrm>
          <a:prstGeom prst="rect">
            <a:avLst/>
          </a:prstGeom>
          <a:noFill/>
          <a:ln w="9525">
            <a:noFill/>
            <a:miter lim="800000"/>
            <a:headEnd/>
            <a:tailEnd/>
          </a:ln>
        </p:spPr>
        <p:txBody>
          <a:bodyPr>
            <a:spAutoFit/>
          </a:bodyPr>
          <a:lstStyle/>
          <a:p>
            <a:pPr algn="just"/>
            <a:r>
              <a:rPr lang="en-US" sz="2800" b="1">
                <a:latin typeface="Times New Roman" pitchFamily="18" charset="0"/>
              </a:rPr>
              <a:t>Podela zemljišta </a:t>
            </a:r>
          </a:p>
          <a:p>
            <a:pPr algn="just"/>
            <a:endParaRPr lang="en-US" sz="2800" b="1">
              <a:latin typeface="Times New Roman" pitchFamily="18" charset="0"/>
            </a:endParaRPr>
          </a:p>
          <a:p>
            <a:pPr lvl="2" algn="just">
              <a:buFontTx/>
              <a:buChar char="•"/>
            </a:pPr>
            <a:r>
              <a:rPr lang="en-US" sz="2800" b="1">
                <a:latin typeface="Times New Roman" pitchFamily="18" charset="0"/>
              </a:rPr>
              <a:t>20% pod zgradama</a:t>
            </a:r>
          </a:p>
          <a:p>
            <a:pPr lvl="2" algn="just">
              <a:buFontTx/>
              <a:buChar char="•"/>
            </a:pPr>
            <a:endParaRPr lang="en-US" sz="2800" b="1">
              <a:latin typeface="Times New Roman" pitchFamily="18" charset="0"/>
            </a:endParaRPr>
          </a:p>
          <a:p>
            <a:pPr lvl="2" algn="just">
              <a:buFontTx/>
              <a:buChar char="•"/>
            </a:pPr>
            <a:r>
              <a:rPr lang="en-US" sz="2800" b="1">
                <a:latin typeface="Times New Roman" pitchFamily="18" charset="0"/>
              </a:rPr>
              <a:t>15% komunikacije i dvorište</a:t>
            </a:r>
          </a:p>
          <a:p>
            <a:pPr lvl="2" algn="just">
              <a:buFontTx/>
              <a:buChar char="•"/>
            </a:pPr>
            <a:endParaRPr lang="en-US" sz="2800" b="1">
              <a:latin typeface="Times New Roman" pitchFamily="18" charset="0"/>
            </a:endParaRPr>
          </a:p>
          <a:p>
            <a:pPr lvl="2" algn="just">
              <a:buFontTx/>
              <a:buChar char="•"/>
            </a:pPr>
            <a:r>
              <a:rPr lang="en-US" sz="2800" b="1">
                <a:latin typeface="Times New Roman" pitchFamily="18" charset="0"/>
              </a:rPr>
              <a:t>55-60% parkovi</a:t>
            </a:r>
          </a:p>
          <a:p>
            <a:pPr lvl="2" algn="just">
              <a:buFontTx/>
              <a:buChar char="•"/>
            </a:pPr>
            <a:endParaRPr lang="en-US" sz="2800" b="1">
              <a:latin typeface="Times New Roman" pitchFamily="18" charset="0"/>
            </a:endParaRPr>
          </a:p>
          <a:p>
            <a:pPr lvl="2" algn="just">
              <a:buFontTx/>
              <a:buChar char="•"/>
            </a:pPr>
            <a:r>
              <a:rPr lang="en-US" sz="2800" b="1">
                <a:latin typeface="Times New Roman" pitchFamily="18" charset="0"/>
              </a:rPr>
              <a:t>5-10% za fiskulturne potrebe</a:t>
            </a:r>
          </a:p>
        </p:txBody>
      </p:sp>
    </p:spTree>
  </p:cSld>
  <p:clrMapOvr>
    <a:masterClrMapping/>
  </p:clrMapOvr>
</p:sld>
</file>

<file path=ppt/slides/slide10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8546" name="Text Box 3"/>
          <p:cNvSpPr txBox="1">
            <a:spLocks noChangeArrowheads="1"/>
          </p:cNvSpPr>
          <p:nvPr/>
        </p:nvSpPr>
        <p:spPr bwMode="auto">
          <a:xfrm>
            <a:off x="457200" y="1447800"/>
            <a:ext cx="7924800" cy="5478463"/>
          </a:xfrm>
          <a:prstGeom prst="rect">
            <a:avLst/>
          </a:prstGeom>
          <a:noFill/>
          <a:ln w="9525">
            <a:noFill/>
            <a:miter lim="800000"/>
            <a:headEnd/>
            <a:tailEnd/>
          </a:ln>
        </p:spPr>
        <p:txBody>
          <a:bodyPr>
            <a:spAutoFit/>
          </a:bodyPr>
          <a:lstStyle/>
          <a:p>
            <a:pPr algn="just"/>
            <a:r>
              <a:rPr lang="en-US" sz="1400" b="1">
                <a:latin typeface="Times New Roman" pitchFamily="18" charset="0"/>
              </a:rPr>
              <a:t>SPOLJNE KOMUNIKACIJE</a:t>
            </a:r>
          </a:p>
          <a:p>
            <a:pPr algn="just"/>
            <a:endParaRPr lang="en-US" sz="1400" b="1">
              <a:latin typeface="Times New Roman" pitchFamily="18" charset="0"/>
            </a:endParaRPr>
          </a:p>
          <a:p>
            <a:pPr algn="just"/>
            <a:r>
              <a:rPr lang="en-US" sz="1400" b="1">
                <a:latin typeface="Times New Roman" pitchFamily="18" charset="0"/>
              </a:rPr>
              <a:t>1. Prijem bolesnika (pešaka, dovezenih kolima, infektivnih)</a:t>
            </a:r>
          </a:p>
          <a:p>
            <a:pPr algn="just"/>
            <a:r>
              <a:rPr lang="en-US" sz="1400" b="1">
                <a:latin typeface="Times New Roman" pitchFamily="18" charset="0"/>
              </a:rPr>
              <a:t>Zajednički kod manjih bolnica sa izdvojenim delovima za decu, trudnice i infektivne bolesnike.</a:t>
            </a:r>
          </a:p>
          <a:p>
            <a:pPr algn="just"/>
            <a:endParaRPr lang="en-US" sz="1400" b="1">
              <a:latin typeface="Times New Roman" pitchFamily="18" charset="0"/>
            </a:endParaRPr>
          </a:p>
          <a:p>
            <a:pPr algn="just"/>
            <a:r>
              <a:rPr lang="en-US" sz="1400" b="1">
                <a:latin typeface="Times New Roman" pitchFamily="18" charset="0"/>
              </a:rPr>
              <a:t>2. Ambulantni bolesnici </a:t>
            </a:r>
          </a:p>
          <a:p>
            <a:pPr algn="just"/>
            <a:r>
              <a:rPr lang="en-US" sz="1400" b="1">
                <a:latin typeface="Times New Roman" pitchFamily="18" charset="0"/>
              </a:rPr>
              <a:t>	Zaseban ulaz</a:t>
            </a:r>
          </a:p>
          <a:p>
            <a:pPr algn="just"/>
            <a:endParaRPr lang="en-US" sz="1400" b="1">
              <a:latin typeface="Times New Roman" pitchFamily="18" charset="0"/>
            </a:endParaRPr>
          </a:p>
          <a:p>
            <a:pPr algn="just"/>
            <a:r>
              <a:rPr lang="en-US" sz="1400" b="1">
                <a:latin typeface="Times New Roman" pitchFamily="18" charset="0"/>
              </a:rPr>
              <a:t>3. Posetioci</a:t>
            </a:r>
          </a:p>
          <a:p>
            <a:pPr algn="just"/>
            <a:r>
              <a:rPr lang="en-US" sz="1400" b="1">
                <a:latin typeface="Times New Roman" pitchFamily="18" charset="0"/>
              </a:rPr>
              <a:t>	Ulaz u određene časove preko glavnog ulaza</a:t>
            </a:r>
          </a:p>
          <a:p>
            <a:pPr algn="just"/>
            <a:endParaRPr lang="en-US" sz="1400" b="1">
              <a:latin typeface="Times New Roman" pitchFamily="18" charset="0"/>
            </a:endParaRPr>
          </a:p>
          <a:p>
            <a:pPr algn="just"/>
            <a:r>
              <a:rPr lang="en-US" sz="1400" b="1">
                <a:latin typeface="Times New Roman" pitchFamily="18" charset="0"/>
              </a:rPr>
              <a:t>4. Osoblje</a:t>
            </a:r>
          </a:p>
          <a:p>
            <a:pPr algn="just"/>
            <a:r>
              <a:rPr lang="en-US" sz="1400" b="1">
                <a:latin typeface="Times New Roman" pitchFamily="18" charset="0"/>
              </a:rPr>
              <a:t>	Poželjen zaseban ulaz</a:t>
            </a:r>
          </a:p>
          <a:p>
            <a:pPr algn="just"/>
            <a:r>
              <a:rPr lang="en-US" sz="1400" b="1">
                <a:latin typeface="Times New Roman" pitchFamily="18" charset="0"/>
              </a:rPr>
              <a:t>5. Medicinski materijal</a:t>
            </a:r>
          </a:p>
          <a:p>
            <a:pPr algn="just"/>
            <a:r>
              <a:rPr lang="en-US" sz="1400" b="1">
                <a:latin typeface="Times New Roman" pitchFamily="18" charset="0"/>
              </a:rPr>
              <a:t>	Zaseban ulaz</a:t>
            </a:r>
          </a:p>
          <a:p>
            <a:pPr algn="just"/>
            <a:endParaRPr lang="en-US" sz="1400" b="1">
              <a:latin typeface="Times New Roman" pitchFamily="18" charset="0"/>
            </a:endParaRPr>
          </a:p>
          <a:p>
            <a:pPr algn="just"/>
            <a:r>
              <a:rPr lang="en-US" sz="1400" b="1">
                <a:latin typeface="Times New Roman" pitchFamily="18" charset="0"/>
              </a:rPr>
              <a:t>6. Studenti</a:t>
            </a:r>
          </a:p>
          <a:p>
            <a:pPr algn="just"/>
            <a:r>
              <a:rPr lang="en-US" sz="1400" b="1">
                <a:latin typeface="Times New Roman" pitchFamily="18" charset="0"/>
              </a:rPr>
              <a:t>	Zaseban ulaz</a:t>
            </a:r>
          </a:p>
          <a:p>
            <a:pPr algn="just"/>
            <a:endParaRPr lang="en-US" sz="1400" b="1">
              <a:latin typeface="Times New Roman" pitchFamily="18" charset="0"/>
            </a:endParaRPr>
          </a:p>
          <a:p>
            <a:pPr algn="just"/>
            <a:r>
              <a:rPr lang="en-US" sz="1400" b="1">
                <a:latin typeface="Times New Roman" pitchFamily="18" charset="0"/>
              </a:rPr>
              <a:t>7. Ekonomski pogon (hrana, rublje, otpaci)</a:t>
            </a:r>
          </a:p>
          <a:p>
            <a:pPr algn="just"/>
            <a:r>
              <a:rPr lang="en-US" sz="1400" b="1">
                <a:latin typeface="Times New Roman" pitchFamily="18" charset="0"/>
              </a:rPr>
              <a:t>Ima potpuno odvojene komunikacije od ostalih sa minimalnim ukrštanjima.</a:t>
            </a:r>
          </a:p>
          <a:p>
            <a:pPr algn="just"/>
            <a:endParaRPr lang="en-US" sz="1400" b="1">
              <a:latin typeface="Times New Roman" pitchFamily="18" charset="0"/>
            </a:endParaRPr>
          </a:p>
          <a:p>
            <a:pPr algn="just"/>
            <a:r>
              <a:rPr lang="en-US" sz="1400" b="1">
                <a:latin typeface="Times New Roman" pitchFamily="18" charset="0"/>
              </a:rPr>
              <a:t>8. Umrli</a:t>
            </a:r>
          </a:p>
          <a:p>
            <a:pPr algn="just"/>
            <a:r>
              <a:rPr lang="en-US" sz="1400" b="1">
                <a:latin typeface="Times New Roman" pitchFamily="18" charset="0"/>
              </a:rPr>
              <a:t>	Zaseban izlaz ili preko ekonomskog ulaza</a:t>
            </a:r>
          </a:p>
          <a:p>
            <a:pPr algn="just"/>
            <a:endParaRPr lang="en-US" sz="1400" b="1">
              <a:latin typeface="Times New Roman" pitchFamily="18" charset="0"/>
            </a:endParaRPr>
          </a:p>
        </p:txBody>
      </p:sp>
    </p:spTree>
  </p:cSld>
  <p:clrMapOvr>
    <a:masterClrMapping/>
  </p:clrMapOvr>
</p:sld>
</file>

<file path=ppt/slides/slide10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9570" name="Text Box 3"/>
          <p:cNvSpPr txBox="1">
            <a:spLocks noChangeArrowheads="1"/>
          </p:cNvSpPr>
          <p:nvPr/>
        </p:nvSpPr>
        <p:spPr bwMode="auto">
          <a:xfrm>
            <a:off x="457200" y="1447800"/>
            <a:ext cx="7924800" cy="5033963"/>
          </a:xfrm>
          <a:prstGeom prst="rect">
            <a:avLst/>
          </a:prstGeom>
          <a:noFill/>
          <a:ln w="9525">
            <a:noFill/>
            <a:miter lim="800000"/>
            <a:headEnd/>
            <a:tailEnd/>
          </a:ln>
        </p:spPr>
        <p:txBody>
          <a:bodyPr>
            <a:spAutoFit/>
          </a:bodyPr>
          <a:lstStyle/>
          <a:p>
            <a:pPr algn="just"/>
            <a:r>
              <a:rPr lang="en-US" sz="2800" b="1">
                <a:latin typeface="Times New Roman" pitchFamily="18" charset="0"/>
              </a:rPr>
              <a:t>UNUTRAŠNJE KOMUNIKACIJE</a:t>
            </a:r>
          </a:p>
          <a:p>
            <a:pPr algn="just"/>
            <a:endParaRPr lang="en-US" sz="2800" b="1">
              <a:latin typeface="Times New Roman" pitchFamily="18" charset="0"/>
            </a:endParaRPr>
          </a:p>
          <a:p>
            <a:pPr lvl="1" algn="just"/>
            <a:r>
              <a:rPr lang="en-US" sz="2800">
                <a:latin typeface="Times New Roman" pitchFamily="18" charset="0"/>
              </a:rPr>
              <a:t>1. </a:t>
            </a:r>
            <a:r>
              <a:rPr lang="en-US" sz="2800" b="1">
                <a:latin typeface="Times New Roman" pitchFamily="18" charset="0"/>
              </a:rPr>
              <a:t>Između bolesničkih i medicinskih radnih jedinica </a:t>
            </a:r>
          </a:p>
          <a:p>
            <a:pPr lvl="1" algn="just"/>
            <a:endParaRPr lang="en-US" sz="1600" b="1">
              <a:latin typeface="Times New Roman" pitchFamily="18" charset="0"/>
            </a:endParaRPr>
          </a:p>
          <a:p>
            <a:pPr lvl="2" algn="just"/>
            <a:r>
              <a:rPr lang="en-US" sz="2800" b="1">
                <a:latin typeface="Times New Roman" pitchFamily="18" charset="0"/>
              </a:rPr>
              <a:t>Neposredna veza, osim kada opslužuju više bolesničkih jedinica. Tada je pravilo da komunikacija ne ide preko radnih i servisnih prostorija.</a:t>
            </a:r>
          </a:p>
          <a:p>
            <a:pPr algn="just"/>
            <a:endParaRPr lang="en-US" sz="2800" b="1">
              <a:latin typeface="Times New Roman" pitchFamily="18" charset="0"/>
            </a:endParaRPr>
          </a:p>
          <a:p>
            <a:pPr lvl="1" algn="just"/>
            <a:r>
              <a:rPr lang="en-US" sz="2800">
                <a:latin typeface="Times New Roman" pitchFamily="18" charset="0"/>
              </a:rPr>
              <a:t>2.</a:t>
            </a:r>
            <a:r>
              <a:rPr lang="en-US" sz="2800" b="1">
                <a:latin typeface="Times New Roman" pitchFamily="18" charset="0"/>
              </a:rPr>
              <a:t>U samim bolesničkim i medicinskim radnim jedinicama</a:t>
            </a:r>
          </a:p>
        </p:txBody>
      </p:sp>
    </p:spTree>
  </p:cSld>
  <p:clrMapOvr>
    <a:masterClrMapping/>
  </p:clrMapOvr>
</p:sld>
</file>

<file path=ppt/slides/slide10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0594" name="Text Box 2"/>
          <p:cNvSpPr txBox="1">
            <a:spLocks noChangeArrowheads="1"/>
          </p:cNvSpPr>
          <p:nvPr/>
        </p:nvSpPr>
        <p:spPr bwMode="auto">
          <a:xfrm>
            <a:off x="179388" y="1204913"/>
            <a:ext cx="8686800" cy="646112"/>
          </a:xfrm>
          <a:prstGeom prst="rect">
            <a:avLst/>
          </a:prstGeom>
          <a:noFill/>
          <a:ln w="9525">
            <a:noFill/>
            <a:miter lim="800000"/>
            <a:headEnd/>
            <a:tailEnd/>
          </a:ln>
        </p:spPr>
        <p:txBody>
          <a:bodyPr>
            <a:spAutoFit/>
          </a:bodyPr>
          <a:lstStyle/>
          <a:p>
            <a:pPr>
              <a:spcBef>
                <a:spcPct val="50000"/>
              </a:spcBef>
            </a:pPr>
            <a:r>
              <a:rPr lang="en-US" sz="3200" b="1">
                <a:latin typeface="Times New Roman" pitchFamily="18" charset="0"/>
              </a:rPr>
              <a:t>BOLNIČKE INFEKCIJE</a:t>
            </a:r>
            <a:r>
              <a:rPr lang="sl-SI" sz="3200" b="1">
                <a:latin typeface="Times New Roman" pitchFamily="18" charset="0"/>
              </a:rPr>
              <a:t>- </a:t>
            </a:r>
            <a:r>
              <a:rPr lang="en-US" sz="2800" b="1">
                <a:latin typeface="Times New Roman" pitchFamily="18" charset="0"/>
              </a:rPr>
              <a:t>ELEMENTI BOLNICE</a:t>
            </a:r>
            <a:r>
              <a:rPr lang="en-US" sz="3600" b="1">
                <a:latin typeface="Times New Roman" pitchFamily="18" charset="0"/>
              </a:rPr>
              <a:t> </a:t>
            </a:r>
          </a:p>
        </p:txBody>
      </p:sp>
      <p:sp>
        <p:nvSpPr>
          <p:cNvPr id="110595" name="Text Box 3"/>
          <p:cNvSpPr txBox="1">
            <a:spLocks noChangeArrowheads="1"/>
          </p:cNvSpPr>
          <p:nvPr/>
        </p:nvSpPr>
        <p:spPr bwMode="auto">
          <a:xfrm>
            <a:off x="457200" y="2725738"/>
            <a:ext cx="7924800" cy="2227262"/>
          </a:xfrm>
          <a:prstGeom prst="rect">
            <a:avLst/>
          </a:prstGeom>
          <a:noFill/>
          <a:ln w="9525">
            <a:noFill/>
            <a:miter lim="800000"/>
            <a:headEnd/>
            <a:tailEnd/>
          </a:ln>
        </p:spPr>
        <p:txBody>
          <a:bodyPr>
            <a:spAutoFit/>
          </a:bodyPr>
          <a:lstStyle/>
          <a:p>
            <a:pPr algn="just"/>
            <a:r>
              <a:rPr lang="en-US" sz="2800" b="1">
                <a:latin typeface="Times New Roman" pitchFamily="18" charset="0"/>
              </a:rPr>
              <a:t>I. MEDICINSKI DEO</a:t>
            </a:r>
          </a:p>
          <a:p>
            <a:pPr algn="just"/>
            <a:endParaRPr lang="en-US" sz="2800" b="1">
              <a:latin typeface="Times New Roman" pitchFamily="18" charset="0"/>
            </a:endParaRPr>
          </a:p>
          <a:p>
            <a:pPr algn="just"/>
            <a:endParaRPr lang="en-US" sz="2800" b="1">
              <a:latin typeface="Times New Roman" pitchFamily="18" charset="0"/>
            </a:endParaRPr>
          </a:p>
          <a:p>
            <a:pPr algn="just"/>
            <a:r>
              <a:rPr lang="en-US" sz="2800" b="1">
                <a:latin typeface="Times New Roman" pitchFamily="18" charset="0"/>
              </a:rPr>
              <a:t>II</a:t>
            </a:r>
            <a:r>
              <a:rPr lang="en-US" sz="2800">
                <a:latin typeface="Times New Roman" pitchFamily="18" charset="0"/>
              </a:rPr>
              <a:t>.</a:t>
            </a:r>
            <a:r>
              <a:rPr lang="en-US" sz="2800" b="1">
                <a:latin typeface="Times New Roman" pitchFamily="18" charset="0"/>
              </a:rPr>
              <a:t>ADMINISTRATIVNO-EKONOMSKI DEO</a:t>
            </a:r>
          </a:p>
          <a:p>
            <a:endParaRPr lang="en-US" sz="2800" b="1">
              <a:latin typeface="Times New Roman" pitchFamily="18" charset="0"/>
            </a:endParaRPr>
          </a:p>
        </p:txBody>
      </p:sp>
    </p:spTree>
  </p:cSld>
  <p:clrMapOvr>
    <a:masterClrMapping/>
  </p:clrMapOvr>
</p:sld>
</file>

<file path=ppt/slides/slide10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1618" name="Text Box 3"/>
          <p:cNvSpPr txBox="1">
            <a:spLocks noChangeArrowheads="1"/>
          </p:cNvSpPr>
          <p:nvPr/>
        </p:nvSpPr>
        <p:spPr bwMode="auto">
          <a:xfrm>
            <a:off x="457200" y="1447800"/>
            <a:ext cx="7924800" cy="5340350"/>
          </a:xfrm>
          <a:prstGeom prst="rect">
            <a:avLst/>
          </a:prstGeom>
          <a:noFill/>
          <a:ln w="9525">
            <a:noFill/>
            <a:miter lim="800000"/>
            <a:headEnd/>
            <a:tailEnd/>
          </a:ln>
        </p:spPr>
        <p:txBody>
          <a:bodyPr>
            <a:spAutoFit/>
          </a:bodyPr>
          <a:lstStyle/>
          <a:p>
            <a:pPr algn="just"/>
            <a:r>
              <a:rPr lang="en-US" sz="2000" b="1">
                <a:latin typeface="Times New Roman" pitchFamily="18" charset="0"/>
              </a:rPr>
              <a:t>I. MEDICINSKI DEO</a:t>
            </a:r>
            <a:endParaRPr lang="en-US" b="1">
              <a:latin typeface="Times New Roman" pitchFamily="18" charset="0"/>
            </a:endParaRPr>
          </a:p>
          <a:p>
            <a:pPr algn="just"/>
            <a:endParaRPr lang="en-US" b="1">
              <a:latin typeface="Times New Roman" pitchFamily="18" charset="0"/>
            </a:endParaRPr>
          </a:p>
          <a:p>
            <a:pPr algn="just"/>
            <a:r>
              <a:rPr lang="en-US">
                <a:latin typeface="Times New Roman" pitchFamily="18" charset="0"/>
              </a:rPr>
              <a:t>A.</a:t>
            </a:r>
            <a:r>
              <a:rPr lang="en-US" b="1">
                <a:latin typeface="Times New Roman" pitchFamily="18" charset="0"/>
              </a:rPr>
              <a:t>STACIONARNI DEO</a:t>
            </a:r>
          </a:p>
          <a:p>
            <a:pPr lvl="2" algn="just"/>
            <a:r>
              <a:rPr lang="en-US" b="1">
                <a:latin typeface="Times New Roman" pitchFamily="18" charset="0"/>
              </a:rPr>
              <a:t>A. 1. BOLESNIČKE JEDINICE</a:t>
            </a:r>
          </a:p>
          <a:p>
            <a:pPr lvl="2" algn="just"/>
            <a:r>
              <a:rPr lang="en-US" b="1">
                <a:latin typeface="Times New Roman" pitchFamily="18" charset="0"/>
              </a:rPr>
              <a:t>A. 2. POMOĆNE PROSTORIJE</a:t>
            </a:r>
          </a:p>
          <a:p>
            <a:pPr algn="just"/>
            <a:endParaRPr lang="en-US" b="1">
              <a:latin typeface="Times New Roman" pitchFamily="18" charset="0"/>
            </a:endParaRPr>
          </a:p>
          <a:p>
            <a:pPr algn="just"/>
            <a:r>
              <a:rPr lang="en-US">
                <a:latin typeface="Times New Roman" pitchFamily="18" charset="0"/>
              </a:rPr>
              <a:t>B.</a:t>
            </a:r>
            <a:r>
              <a:rPr lang="en-US" b="1">
                <a:latin typeface="Times New Roman" pitchFamily="18" charset="0"/>
              </a:rPr>
              <a:t>PRIJEMNO ODELJENJE</a:t>
            </a:r>
          </a:p>
          <a:p>
            <a:pPr lvl="2" algn="just"/>
            <a:r>
              <a:rPr lang="en-US" b="1">
                <a:latin typeface="Times New Roman" pitchFamily="18" charset="0"/>
              </a:rPr>
              <a:t>B. 1. ZA OPŠTI PRIJEM</a:t>
            </a:r>
          </a:p>
          <a:p>
            <a:pPr lvl="2" algn="just"/>
            <a:r>
              <a:rPr lang="en-US" b="1">
                <a:latin typeface="Times New Roman" pitchFamily="18" charset="0"/>
              </a:rPr>
              <a:t>B. 2. STANICA HITNE POMOĆI</a:t>
            </a:r>
          </a:p>
          <a:p>
            <a:pPr lvl="2" algn="just"/>
            <a:r>
              <a:rPr lang="en-US" b="1">
                <a:latin typeface="Times New Roman" pitchFamily="18" charset="0"/>
              </a:rPr>
              <a:t>B. 3. POLIKLINIKA</a:t>
            </a:r>
          </a:p>
          <a:p>
            <a:pPr algn="just"/>
            <a:endParaRPr lang="en-US" b="1">
              <a:latin typeface="Times New Roman" pitchFamily="18" charset="0"/>
            </a:endParaRPr>
          </a:p>
          <a:p>
            <a:pPr algn="just"/>
            <a:r>
              <a:rPr lang="en-US" b="1">
                <a:latin typeface="Times New Roman" pitchFamily="18" charset="0"/>
              </a:rPr>
              <a:t>C. MEDICINSKE RADNE JEDINICE	</a:t>
            </a:r>
          </a:p>
          <a:p>
            <a:pPr lvl="2" algn="just"/>
            <a:r>
              <a:rPr lang="en-US" b="1">
                <a:latin typeface="Times New Roman" pitchFamily="18" charset="0"/>
              </a:rPr>
              <a:t>C. 1. OPERACIONI BLOK</a:t>
            </a:r>
          </a:p>
          <a:p>
            <a:pPr algn="just"/>
            <a:r>
              <a:rPr lang="en-US" b="1">
                <a:latin typeface="Times New Roman" pitchFamily="18" charset="0"/>
              </a:rPr>
              <a:t>	C. 2. RENDGENOLOŠKO ODELJENJE</a:t>
            </a:r>
          </a:p>
          <a:p>
            <a:pPr algn="just"/>
            <a:r>
              <a:rPr lang="en-US" b="1">
                <a:latin typeface="Times New Roman" pitchFamily="18" charset="0"/>
              </a:rPr>
              <a:t>	C. 3. LABORATORIJE</a:t>
            </a:r>
          </a:p>
          <a:p>
            <a:pPr algn="just"/>
            <a:r>
              <a:rPr lang="en-US" b="1">
                <a:latin typeface="Times New Roman" pitchFamily="18" charset="0"/>
              </a:rPr>
              <a:t>	C. 4. FIZIKALNA TERAPIJA</a:t>
            </a:r>
          </a:p>
          <a:p>
            <a:pPr algn="just"/>
            <a:r>
              <a:rPr lang="en-US" b="1">
                <a:latin typeface="Times New Roman" pitchFamily="18" charset="0"/>
              </a:rPr>
              <a:t>	C. 4. APOTEKA</a:t>
            </a:r>
          </a:p>
          <a:p>
            <a:pPr algn="just"/>
            <a:r>
              <a:rPr lang="en-US" b="1">
                <a:latin typeface="Times New Roman" pitchFamily="18" charset="0"/>
              </a:rPr>
              <a:t>	C. 5. PROSEKTURA</a:t>
            </a:r>
          </a:p>
          <a:p>
            <a:pPr lvl="1" algn="just"/>
            <a:r>
              <a:rPr lang="en-US" b="1">
                <a:latin typeface="Times New Roman" pitchFamily="18" charset="0"/>
              </a:rPr>
              <a:t>	C. 6. TRANSFUZIJA KRVI</a:t>
            </a:r>
          </a:p>
        </p:txBody>
      </p:sp>
    </p:spTree>
  </p:cSld>
  <p:clrMapOvr>
    <a:masterClrMapping/>
  </p:clrMapOvr>
</p:sld>
</file>

<file path=ppt/slides/slide10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42" name="Text Box 3"/>
          <p:cNvSpPr txBox="1">
            <a:spLocks noChangeArrowheads="1"/>
          </p:cNvSpPr>
          <p:nvPr/>
        </p:nvSpPr>
        <p:spPr bwMode="auto">
          <a:xfrm>
            <a:off x="457200" y="1447800"/>
            <a:ext cx="7924800" cy="5170488"/>
          </a:xfrm>
          <a:prstGeom prst="rect">
            <a:avLst/>
          </a:prstGeom>
          <a:noFill/>
          <a:ln w="9525">
            <a:noFill/>
            <a:miter lim="800000"/>
            <a:headEnd/>
            <a:tailEnd/>
          </a:ln>
        </p:spPr>
        <p:txBody>
          <a:bodyPr>
            <a:spAutoFit/>
          </a:bodyPr>
          <a:lstStyle/>
          <a:p>
            <a:pPr algn="just"/>
            <a:endParaRPr lang="en-US" b="1">
              <a:latin typeface="Times New Roman" pitchFamily="18" charset="0"/>
            </a:endParaRPr>
          </a:p>
          <a:p>
            <a:pPr algn="just"/>
            <a:r>
              <a:rPr lang="en-US" sz="2400" b="1">
                <a:latin typeface="Times New Roman" pitchFamily="18" charset="0"/>
              </a:rPr>
              <a:t>II.ADMINISTRATIVNO-EKONOMSKI DEO</a:t>
            </a:r>
          </a:p>
          <a:p>
            <a:endParaRPr lang="en-US" sz="2400" b="1">
              <a:latin typeface="Times New Roman" pitchFamily="18" charset="0"/>
            </a:endParaRPr>
          </a:p>
          <a:p>
            <a:pPr lvl="2"/>
            <a:r>
              <a:rPr lang="en-US" sz="2400" b="1">
                <a:latin typeface="Times New Roman" pitchFamily="18" charset="0"/>
              </a:rPr>
              <a:t>A. UPRAVA I ADMINISTRACIJA</a:t>
            </a:r>
          </a:p>
          <a:p>
            <a:pPr lvl="2"/>
            <a:endParaRPr lang="en-US" sz="2400" b="1">
              <a:latin typeface="Times New Roman" pitchFamily="18" charset="0"/>
            </a:endParaRPr>
          </a:p>
          <a:p>
            <a:pPr lvl="2"/>
            <a:r>
              <a:rPr lang="en-US" sz="2400" b="1">
                <a:latin typeface="Times New Roman" pitchFamily="18" charset="0"/>
              </a:rPr>
              <a:t>B. KUHINJA</a:t>
            </a:r>
          </a:p>
          <a:p>
            <a:pPr lvl="2"/>
            <a:endParaRPr lang="en-US" sz="2400" b="1">
              <a:latin typeface="Times New Roman" pitchFamily="18" charset="0"/>
            </a:endParaRPr>
          </a:p>
          <a:p>
            <a:pPr lvl="2"/>
            <a:r>
              <a:rPr lang="en-US" sz="2400" b="1">
                <a:latin typeface="Times New Roman" pitchFamily="18" charset="0"/>
              </a:rPr>
              <a:t>C. PERIONICA RUBLJA</a:t>
            </a:r>
          </a:p>
          <a:p>
            <a:pPr lvl="2"/>
            <a:endParaRPr lang="en-US" sz="2400" b="1">
              <a:latin typeface="Times New Roman" pitchFamily="18" charset="0"/>
            </a:endParaRPr>
          </a:p>
          <a:p>
            <a:pPr lvl="2"/>
            <a:r>
              <a:rPr lang="en-US" sz="2400" b="1">
                <a:latin typeface="Times New Roman" pitchFamily="18" charset="0"/>
              </a:rPr>
              <a:t>D. DEZINFEKCIJA</a:t>
            </a:r>
          </a:p>
          <a:p>
            <a:pPr lvl="2"/>
            <a:endParaRPr lang="en-US" sz="2400" b="1">
              <a:latin typeface="Times New Roman" pitchFamily="18" charset="0"/>
            </a:endParaRPr>
          </a:p>
          <a:p>
            <a:pPr lvl="2"/>
            <a:r>
              <a:rPr lang="en-US" sz="2400" b="1">
                <a:latin typeface="Times New Roman" pitchFamily="18" charset="0"/>
              </a:rPr>
              <a:t>E. UKLANJANJE OTPADAKA</a:t>
            </a:r>
          </a:p>
          <a:p>
            <a:pPr lvl="2"/>
            <a:endParaRPr lang="en-US" sz="2400" b="1">
              <a:latin typeface="Times New Roman" pitchFamily="18" charset="0"/>
            </a:endParaRPr>
          </a:p>
          <a:p>
            <a:pPr lvl="2"/>
            <a:r>
              <a:rPr lang="en-US" sz="2400" b="1">
                <a:latin typeface="Times New Roman" pitchFamily="18" charset="0"/>
              </a:rPr>
              <a:t>F. LOŽIONICA</a:t>
            </a:r>
            <a:endParaRPr lang="en-US" sz="2800" b="1">
              <a:latin typeface="Times New Roman" pitchFamily="18" charset="0"/>
            </a:endParaRP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Title 1"/>
          <p:cNvSpPr>
            <a:spLocks noGrp="1"/>
          </p:cNvSpPr>
          <p:nvPr>
            <p:ph type="title"/>
          </p:nvPr>
        </p:nvSpPr>
        <p:spPr/>
        <p:txBody>
          <a:bodyPr>
            <a:normAutofit fontScale="90000"/>
          </a:bodyPr>
          <a:lstStyle/>
          <a:p>
            <a:r>
              <a:rPr lang="sr-Cyrl-CS" smtClean="0">
                <a:solidFill>
                  <a:srgbClr val="000000"/>
                </a:solidFill>
                <a:effectLst>
                  <a:outerShdw blurRad="38100" dist="38100" dir="2700000" algn="tl">
                    <a:srgbClr val="C0C0C0"/>
                  </a:outerShdw>
                </a:effectLst>
                <a:latin typeface="Times New Roman" pitchFamily="18" charset="0"/>
              </a:rPr>
              <a:t>СРЕДЊИ И НИЗАК СТЕПЕН ДЕЗИНФЕКЦИЈЕ</a:t>
            </a:r>
            <a:endParaRPr lang="en-US" smtClean="0"/>
          </a:p>
        </p:txBody>
      </p:sp>
      <p:sp>
        <p:nvSpPr>
          <p:cNvPr id="3" name="Content Placeholder 2"/>
          <p:cNvSpPr>
            <a:spLocks noGrp="1"/>
          </p:cNvSpPr>
          <p:nvPr>
            <p:ph idx="1"/>
          </p:nvPr>
        </p:nvSpPr>
        <p:spPr/>
        <p:txBody>
          <a:bodyPr/>
          <a:lstStyle/>
          <a:p>
            <a:pPr>
              <a:lnSpc>
                <a:spcPct val="80000"/>
              </a:lnSpc>
            </a:pPr>
            <a:r>
              <a:rPr lang="sr-Cyrl-CS" sz="2000" smtClean="0">
                <a:solidFill>
                  <a:srgbClr val="000000"/>
                </a:solidFill>
                <a:latin typeface="Times New Roman" pitchFamily="18" charset="0"/>
              </a:rPr>
              <a:t>Долазе у контакт са интактном кожом</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али не</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и слузницама </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 нпр.</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стетоскоп</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апарат за мерење притиска</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штаке</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прекидачи на</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опреми</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неуролошке</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и кардиолошке дијагностичке</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електроде</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подови</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болеснички сточићи</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болеснички кревети</a:t>
            </a:r>
            <a:r>
              <a:rPr lang="sr-Latn-CS" sz="2000" smtClean="0">
                <a:solidFill>
                  <a:srgbClr val="000000"/>
                </a:solidFill>
                <a:latin typeface="Times New Roman" pitchFamily="18" charset="0"/>
              </a:rPr>
              <a:t>, </a:t>
            </a:r>
            <a:r>
              <a:rPr lang="sr-Cyrl-CS" sz="2000" smtClean="0">
                <a:solidFill>
                  <a:srgbClr val="000000"/>
                </a:solidFill>
                <a:latin typeface="Times New Roman" pitchFamily="18" charset="0"/>
              </a:rPr>
              <a:t>рубље…</a:t>
            </a:r>
          </a:p>
          <a:p>
            <a:pPr>
              <a:lnSpc>
                <a:spcPct val="80000"/>
              </a:lnSpc>
            </a:pPr>
            <a:r>
              <a:rPr lang="sr-Cyrl-CS" sz="2000" smtClean="0">
                <a:solidFill>
                  <a:srgbClr val="000000"/>
                </a:solidFill>
                <a:effectLst>
                  <a:outerShdw blurRad="38100" dist="38100" dir="2700000" algn="tl">
                    <a:srgbClr val="C0C0C0"/>
                  </a:outerShdw>
                </a:effectLst>
                <a:latin typeface="Times New Roman" pitchFamily="18" charset="0"/>
              </a:rPr>
              <a:t>Захтевају средњи, умерени ниво дезинфекције или низак ниво дезинфекције.</a:t>
            </a:r>
          </a:p>
          <a:p>
            <a:pPr>
              <a:lnSpc>
                <a:spcPct val="80000"/>
              </a:lnSpc>
            </a:pPr>
            <a:r>
              <a:rPr lang="sr-Cyrl-CS" sz="2000" smtClean="0">
                <a:solidFill>
                  <a:srgbClr val="000000"/>
                </a:solidFill>
                <a:latin typeface="Times New Roman" pitchFamily="18" charset="0"/>
              </a:rPr>
              <a:t>Дезинфекциона средства која се користе за </a:t>
            </a:r>
            <a:r>
              <a:rPr lang="sr-Cyrl-CS" sz="2000" smtClean="0">
                <a:solidFill>
                  <a:srgbClr val="000000"/>
                </a:solidFill>
                <a:effectLst>
                  <a:outerShdw blurRad="38100" dist="38100" dir="2700000" algn="tl">
                    <a:srgbClr val="C0C0C0"/>
                  </a:outerShdw>
                </a:effectLst>
                <a:latin typeface="Times New Roman" pitchFamily="18" charset="0"/>
              </a:rPr>
              <a:t>СРЕДЊИ СТЕПЕН ДЕЗИНФЕКЦИЈЕ показују деловање према бактеријама, али немају спороцидно дејство.</a:t>
            </a:r>
          </a:p>
          <a:p>
            <a:pPr>
              <a:lnSpc>
                <a:spcPct val="80000"/>
              </a:lnSpc>
            </a:pPr>
            <a:r>
              <a:rPr lang="sr-Cyrl-CS" sz="2000" smtClean="0">
                <a:solidFill>
                  <a:srgbClr val="000000"/>
                </a:solidFill>
                <a:latin typeface="Times New Roman" pitchFamily="18" charset="0"/>
              </a:rPr>
              <a:t>Дезинфекциона средства која се користе за </a:t>
            </a:r>
            <a:r>
              <a:rPr lang="sr-Cyrl-CS" sz="2000" smtClean="0">
                <a:solidFill>
                  <a:srgbClr val="000000"/>
                </a:solidFill>
                <a:effectLst>
                  <a:outerShdw blurRad="38100" dist="38100" dir="2700000" algn="tl">
                    <a:srgbClr val="C0C0C0"/>
                  </a:outerShdw>
                </a:effectLst>
                <a:latin typeface="Times New Roman" pitchFamily="18" charset="0"/>
              </a:rPr>
              <a:t>НИЗАК СТЕПЕН ДЕЗИНФЕКЦИЈЕ</a:t>
            </a:r>
            <a:r>
              <a:rPr lang="sr-Cyrl-CS" sz="2000" smtClean="0">
                <a:solidFill>
                  <a:srgbClr val="000000"/>
                </a:solidFill>
                <a:latin typeface="Times New Roman" pitchFamily="18" charset="0"/>
              </a:rPr>
              <a:t>, под уобичајеним условима коришћења, углавном показују деловање према различитим кикроорганизмима али не и према микобактеријама и спорама бактерија.</a:t>
            </a:r>
            <a:endParaRPr lang="sr-Latn-CS" sz="2000" smtClean="0">
              <a:solidFill>
                <a:srgbClr val="000000"/>
              </a:solidFill>
              <a:latin typeface="Times New Roman" pitchFamily="18" charset="0"/>
            </a:endParaRPr>
          </a:p>
          <a:p>
            <a:endParaRPr lang="en-US" smtClean="0"/>
          </a:p>
        </p:txBody>
      </p:sp>
    </p:spTree>
  </p:cSld>
  <p:clrMapOvr>
    <a:masterClrMapping/>
  </p:clrMapOvr>
  <p:timing>
    <p:tnLst>
      <p:par>
        <p:cTn id="1" dur="indefinite" restart="never" nodeType="tmRoot"/>
      </p:par>
    </p:tnLst>
  </p:timing>
</p:sld>
</file>

<file path=ppt/slides/slide1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3666" name="Text Box 3"/>
          <p:cNvSpPr txBox="1">
            <a:spLocks noChangeArrowheads="1"/>
          </p:cNvSpPr>
          <p:nvPr/>
        </p:nvSpPr>
        <p:spPr bwMode="auto">
          <a:xfrm>
            <a:off x="457200" y="2062163"/>
            <a:ext cx="7924800" cy="4148137"/>
          </a:xfrm>
          <a:prstGeom prst="rect">
            <a:avLst/>
          </a:prstGeom>
          <a:noFill/>
          <a:ln w="9525">
            <a:noFill/>
            <a:miter lim="800000"/>
            <a:headEnd/>
            <a:tailEnd/>
          </a:ln>
        </p:spPr>
        <p:txBody>
          <a:bodyPr>
            <a:spAutoFit/>
          </a:bodyPr>
          <a:lstStyle/>
          <a:p>
            <a:pPr algn="just"/>
            <a:r>
              <a:rPr lang="en-US" sz="2800" b="1">
                <a:latin typeface="Times New Roman" pitchFamily="18" charset="0"/>
              </a:rPr>
              <a:t>A. STACIONARNI DEO</a:t>
            </a:r>
          </a:p>
          <a:p>
            <a:pPr algn="just"/>
            <a:endParaRPr lang="en-US" sz="2800" b="1">
              <a:latin typeface="Times New Roman" pitchFamily="18" charset="0"/>
            </a:endParaRPr>
          </a:p>
          <a:p>
            <a:pPr lvl="2" algn="just"/>
            <a:r>
              <a:rPr lang="en-US" sz="2800" b="1">
                <a:latin typeface="Times New Roman" pitchFamily="18" charset="0"/>
              </a:rPr>
              <a:t>A.1. BOLESNIČKE JEDINICE</a:t>
            </a:r>
          </a:p>
          <a:p>
            <a:pPr lvl="2" algn="just"/>
            <a:endParaRPr lang="en-US" sz="2800" b="1">
              <a:latin typeface="Times New Roman" pitchFamily="18" charset="0"/>
            </a:endParaRPr>
          </a:p>
          <a:p>
            <a:pPr lvl="3" algn="just"/>
            <a:r>
              <a:rPr lang="en-US" sz="2800" b="1">
                <a:latin typeface="Times New Roman" pitchFamily="18" charset="0"/>
              </a:rPr>
              <a:t>BOLESNIČKE SOBE (7,5 m</a:t>
            </a:r>
            <a:r>
              <a:rPr lang="en-US" sz="2800" b="1" baseline="30000">
                <a:latin typeface="Times New Roman" pitchFamily="18" charset="0"/>
              </a:rPr>
              <a:t>2</a:t>
            </a:r>
            <a:r>
              <a:rPr lang="en-US" sz="2800" b="1">
                <a:latin typeface="Times New Roman" pitchFamily="18" charset="0"/>
              </a:rPr>
              <a:t> i 25 m m</a:t>
            </a:r>
            <a:r>
              <a:rPr lang="en-US" sz="2800" b="1" baseline="30000">
                <a:latin typeface="Times New Roman" pitchFamily="18" charset="0"/>
              </a:rPr>
              <a:t>3</a:t>
            </a:r>
            <a:r>
              <a:rPr lang="en-US" sz="2800" b="1">
                <a:latin typeface="Times New Roman" pitchFamily="18" charset="0"/>
              </a:rPr>
              <a:t>/postelja) </a:t>
            </a:r>
          </a:p>
          <a:p>
            <a:pPr lvl="1" algn="just"/>
            <a:endParaRPr lang="en-US" sz="2800" b="1">
              <a:latin typeface="Times New Roman" pitchFamily="18" charset="0"/>
            </a:endParaRPr>
          </a:p>
          <a:p>
            <a:pPr lvl="2" algn="just"/>
            <a:r>
              <a:rPr lang="en-US" sz="2800" b="1">
                <a:latin typeface="Times New Roman" pitchFamily="18" charset="0"/>
              </a:rPr>
              <a:t>A</a:t>
            </a:r>
            <a:r>
              <a:rPr lang="en-US" sz="2800">
                <a:latin typeface="Times New Roman" pitchFamily="18" charset="0"/>
              </a:rPr>
              <a:t>.</a:t>
            </a:r>
            <a:r>
              <a:rPr lang="en-US" sz="2800" b="1">
                <a:latin typeface="Times New Roman" pitchFamily="18" charset="0"/>
              </a:rPr>
              <a:t>2. POMOĆNE PROSTORIJE</a:t>
            </a:r>
            <a:r>
              <a:rPr lang="en-US" sz="2400" b="1">
                <a:latin typeface="Times New Roman" pitchFamily="18" charset="0"/>
              </a:rPr>
              <a:t> </a:t>
            </a:r>
          </a:p>
          <a:p>
            <a:pPr algn="just"/>
            <a:endParaRPr lang="en-US" sz="2400" b="1">
              <a:latin typeface="Times New Roman" pitchFamily="18" charset="0"/>
            </a:endParaRPr>
          </a:p>
          <a:p>
            <a:pPr algn="just"/>
            <a:endParaRPr lang="en-US" b="1">
              <a:latin typeface="Times New Roman" pitchFamily="18" charset="0"/>
            </a:endParaRPr>
          </a:p>
        </p:txBody>
      </p:sp>
    </p:spTree>
  </p:cSld>
  <p:clrMapOvr>
    <a:masterClrMapping/>
  </p:clrMapOvr>
</p:sld>
</file>

<file path=ppt/slides/slide1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4690" name="Text Box 3"/>
          <p:cNvSpPr txBox="1">
            <a:spLocks noChangeArrowheads="1"/>
          </p:cNvSpPr>
          <p:nvPr/>
        </p:nvSpPr>
        <p:spPr bwMode="auto">
          <a:xfrm>
            <a:off x="457200" y="1447800"/>
            <a:ext cx="7924800" cy="5262563"/>
          </a:xfrm>
          <a:prstGeom prst="rect">
            <a:avLst/>
          </a:prstGeom>
          <a:noFill/>
          <a:ln w="9525">
            <a:noFill/>
            <a:miter lim="800000"/>
            <a:headEnd/>
            <a:tailEnd/>
          </a:ln>
        </p:spPr>
        <p:txBody>
          <a:bodyPr>
            <a:spAutoFit/>
          </a:bodyPr>
          <a:lstStyle/>
          <a:p>
            <a:pPr algn="just"/>
            <a:r>
              <a:rPr lang="en-US" sz="2400" b="1">
                <a:latin typeface="Times New Roman" pitchFamily="18" charset="0"/>
              </a:rPr>
              <a:t>A. STACIONARNI DEO</a:t>
            </a:r>
          </a:p>
          <a:p>
            <a:pPr algn="just"/>
            <a:endParaRPr lang="en-US" sz="2400" b="1">
              <a:latin typeface="Times New Roman" pitchFamily="18" charset="0"/>
            </a:endParaRPr>
          </a:p>
          <a:p>
            <a:pPr lvl="2" algn="just"/>
            <a:r>
              <a:rPr lang="en-US" sz="2400" b="1">
                <a:latin typeface="Times New Roman" pitchFamily="18" charset="0"/>
              </a:rPr>
              <a:t>A.1. BOLESNIČKE JEDINICE</a:t>
            </a:r>
          </a:p>
          <a:p>
            <a:pPr lvl="2" algn="just"/>
            <a:endParaRPr lang="en-US" sz="1600" b="1">
              <a:latin typeface="Times New Roman" pitchFamily="18" charset="0"/>
            </a:endParaRPr>
          </a:p>
          <a:p>
            <a:pPr lvl="2" algn="just"/>
            <a:r>
              <a:rPr lang="en-US" sz="2400" b="1">
                <a:latin typeface="Times New Roman" pitchFamily="18" charset="0"/>
              </a:rPr>
              <a:t>Bolesnička jedinica je osnovna organizaciona jedinica bolnice koja ima određen broj kreveta i pomoćnih prostorija potrebnih za smeštaj, negu i lečenje bolesnika. </a:t>
            </a:r>
          </a:p>
          <a:p>
            <a:pPr lvl="2" algn="just"/>
            <a:endParaRPr lang="en-US" sz="1600" b="1">
              <a:latin typeface="Times New Roman" pitchFamily="18" charset="0"/>
            </a:endParaRPr>
          </a:p>
          <a:p>
            <a:pPr lvl="2" algn="just"/>
            <a:r>
              <a:rPr lang="en-US" sz="2400" b="1">
                <a:latin typeface="Times New Roman" pitchFamily="18" charset="0"/>
              </a:rPr>
              <a:t>Veličina se određuje u odnosu na obim opterećenja odgovorne sestre (</a:t>
            </a:r>
            <a:r>
              <a:rPr lang="en-US" sz="2400" b="1" i="1">
                <a:latin typeface="Times New Roman" pitchFamily="18" charset="0"/>
              </a:rPr>
              <a:t>25-30 postelja na 1 sestru</a:t>
            </a:r>
            <a:r>
              <a:rPr lang="en-US" sz="2400" b="1">
                <a:latin typeface="Times New Roman" pitchFamily="18" charset="0"/>
              </a:rPr>
              <a:t>) i zauzima 65% građevinske površine bolnice. </a:t>
            </a:r>
          </a:p>
          <a:p>
            <a:pPr lvl="2" algn="just"/>
            <a:endParaRPr lang="en-US" sz="1600" b="1">
              <a:latin typeface="Times New Roman" pitchFamily="18" charset="0"/>
            </a:endParaRPr>
          </a:p>
          <a:p>
            <a:pPr lvl="2" algn="just"/>
            <a:r>
              <a:rPr lang="en-US" sz="2400" b="1">
                <a:latin typeface="Times New Roman" pitchFamily="18" charset="0"/>
              </a:rPr>
              <a:t>Ne sme biti prolazna za promet koji se ne odnosi na jedinicu.</a:t>
            </a:r>
          </a:p>
        </p:txBody>
      </p:sp>
    </p:spTree>
  </p:cSld>
  <p:clrMapOvr>
    <a:masterClrMapping/>
  </p:clrMapOvr>
</p:sld>
</file>

<file path=ppt/slides/slide1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5714" name="Text Box 3"/>
          <p:cNvSpPr txBox="1">
            <a:spLocks noChangeArrowheads="1"/>
          </p:cNvSpPr>
          <p:nvPr/>
        </p:nvSpPr>
        <p:spPr bwMode="auto">
          <a:xfrm>
            <a:off x="457200" y="1295400"/>
            <a:ext cx="7924800" cy="5448300"/>
          </a:xfrm>
          <a:prstGeom prst="rect">
            <a:avLst/>
          </a:prstGeom>
          <a:noFill/>
          <a:ln w="9525">
            <a:noFill/>
            <a:miter lim="800000"/>
            <a:headEnd/>
            <a:tailEnd/>
          </a:ln>
        </p:spPr>
        <p:txBody>
          <a:bodyPr>
            <a:spAutoFit/>
          </a:bodyPr>
          <a:lstStyle/>
          <a:p>
            <a:pPr algn="just"/>
            <a:r>
              <a:rPr lang="en-US" sz="2000" b="1">
                <a:latin typeface="Times New Roman" pitchFamily="18" charset="0"/>
              </a:rPr>
              <a:t>A. STACIONARNI DEO</a:t>
            </a:r>
          </a:p>
          <a:p>
            <a:pPr algn="just"/>
            <a:endParaRPr lang="en-US" sz="1000" b="1">
              <a:latin typeface="Times New Roman" pitchFamily="18" charset="0"/>
            </a:endParaRPr>
          </a:p>
          <a:p>
            <a:pPr lvl="2" algn="just"/>
            <a:r>
              <a:rPr lang="en-US" sz="2000" b="1">
                <a:latin typeface="Times New Roman" pitchFamily="18" charset="0"/>
              </a:rPr>
              <a:t>A.1. BOLESNIČKE JEDINICE</a:t>
            </a:r>
          </a:p>
          <a:p>
            <a:pPr lvl="2" algn="just"/>
            <a:endParaRPr lang="en-US" sz="1000" b="1">
              <a:latin typeface="Times New Roman" pitchFamily="18" charset="0"/>
            </a:endParaRPr>
          </a:p>
          <a:p>
            <a:pPr lvl="3" algn="just"/>
            <a:r>
              <a:rPr lang="en-US" sz="2000" b="1">
                <a:latin typeface="Times New Roman" pitchFamily="18" charset="0"/>
              </a:rPr>
              <a:t>A.1. 1. BOLESNIČKE SOBE (7,5 m</a:t>
            </a:r>
            <a:r>
              <a:rPr lang="en-US" sz="2000" b="1" baseline="30000">
                <a:latin typeface="Times New Roman" pitchFamily="18" charset="0"/>
              </a:rPr>
              <a:t>2</a:t>
            </a:r>
            <a:r>
              <a:rPr lang="en-US" sz="2000" b="1">
                <a:latin typeface="Times New Roman" pitchFamily="18" charset="0"/>
              </a:rPr>
              <a:t> i 25 m m</a:t>
            </a:r>
            <a:r>
              <a:rPr lang="en-US" sz="2000" b="1" baseline="30000">
                <a:latin typeface="Times New Roman" pitchFamily="18" charset="0"/>
              </a:rPr>
              <a:t>3</a:t>
            </a:r>
            <a:r>
              <a:rPr lang="en-US" sz="2000" b="1">
                <a:latin typeface="Times New Roman" pitchFamily="18" charset="0"/>
              </a:rPr>
              <a:t>/postelja) </a:t>
            </a:r>
          </a:p>
          <a:p>
            <a:pPr lvl="1" algn="just"/>
            <a:endParaRPr lang="en-US" sz="1200" b="1">
              <a:latin typeface="Times New Roman" pitchFamily="18" charset="0"/>
            </a:endParaRPr>
          </a:p>
          <a:p>
            <a:pPr algn="just"/>
            <a:r>
              <a:rPr lang="en-US" sz="2000" b="1">
                <a:latin typeface="Times New Roman" pitchFamily="18" charset="0"/>
                <a:cs typeface="Times New Roman" pitchFamily="18" charset="0"/>
              </a:rPr>
              <a:t>a.	</a:t>
            </a:r>
            <a:r>
              <a:rPr lang="en-US" sz="2000" b="1">
                <a:latin typeface="Times New Roman" pitchFamily="18" charset="0"/>
              </a:rPr>
              <a:t>Orijentacija prema jugu i jugoistoku obavezna pri boravku pacijenata dužem od 15 dana</a:t>
            </a:r>
          </a:p>
          <a:p>
            <a:pPr algn="just"/>
            <a:endParaRPr lang="en-US" sz="1400" b="1">
              <a:latin typeface="Times New Roman" pitchFamily="18" charset="0"/>
            </a:endParaRPr>
          </a:p>
          <a:p>
            <a:pPr algn="just"/>
            <a:r>
              <a:rPr lang="en-US" sz="2000" b="1">
                <a:latin typeface="Times New Roman" pitchFamily="18" charset="0"/>
                <a:cs typeface="Times New Roman" pitchFamily="18" charset="0"/>
              </a:rPr>
              <a:t>b.	</a:t>
            </a:r>
            <a:r>
              <a:rPr lang="en-US" sz="2000" b="1">
                <a:latin typeface="Times New Roman" pitchFamily="18" charset="0"/>
              </a:rPr>
              <a:t>Moraju da omoguće : preglednost kreveta, kratke linije kretanja med. osoblja, dobru ventilaciju (</a:t>
            </a:r>
            <a:r>
              <a:rPr lang="en-US" sz="2000" b="1" i="1">
                <a:latin typeface="Times New Roman" pitchFamily="18" charset="0"/>
              </a:rPr>
              <a:t>1,5-2,0 promena celokupne zapremine vazduha na čas</a:t>
            </a:r>
            <a:r>
              <a:rPr lang="en-US" sz="2000" b="1">
                <a:latin typeface="Times New Roman" pitchFamily="18" charset="0"/>
              </a:rPr>
              <a:t>)</a:t>
            </a:r>
          </a:p>
          <a:p>
            <a:pPr algn="just"/>
            <a:endParaRPr lang="en-US" sz="1400" b="1">
              <a:latin typeface="Times New Roman" pitchFamily="18" charset="0"/>
            </a:endParaRPr>
          </a:p>
          <a:p>
            <a:r>
              <a:rPr lang="en-US" sz="2000" b="1">
                <a:latin typeface="Times New Roman" pitchFamily="18" charset="0"/>
                <a:cs typeface="Times New Roman" pitchFamily="18" charset="0"/>
              </a:rPr>
              <a:t>c.	</a:t>
            </a:r>
            <a:r>
              <a:rPr lang="en-US" sz="2000" b="1">
                <a:latin typeface="Times New Roman" pitchFamily="18" charset="0"/>
              </a:rPr>
              <a:t>Danas preovladava tip sa 3-6 kreveta i prilazom sa hodnika</a:t>
            </a:r>
          </a:p>
          <a:p>
            <a:endParaRPr lang="en-US" sz="1400" b="1">
              <a:latin typeface="Times New Roman" pitchFamily="18" charset="0"/>
            </a:endParaRPr>
          </a:p>
          <a:p>
            <a:r>
              <a:rPr lang="en-US" sz="2000" b="1">
                <a:latin typeface="Times New Roman" pitchFamily="18" charset="0"/>
                <a:cs typeface="Times New Roman" pitchFamily="18" charset="0"/>
              </a:rPr>
              <a:t>d.	</a:t>
            </a:r>
            <a:r>
              <a:rPr lang="en-US" sz="2000" b="1">
                <a:latin typeface="Times New Roman" pitchFamily="18" charset="0"/>
              </a:rPr>
              <a:t>Nameštaj čine krevet (</a:t>
            </a:r>
            <a:r>
              <a:rPr lang="en-US" sz="2000" b="1" i="1">
                <a:latin typeface="Times New Roman" pitchFamily="18" charset="0"/>
              </a:rPr>
              <a:t>194/85 cm unutra, udaljen 5-10 cm od pregradnog zida, 70-80 cm glave od prozora i 1,65-2,1 m od drugog kreveta</a:t>
            </a:r>
            <a:r>
              <a:rPr lang="en-US" sz="2000" b="1">
                <a:latin typeface="Times New Roman" pitchFamily="18" charset="0"/>
              </a:rPr>
              <a:t>), natkasna i orman za stvari</a:t>
            </a:r>
          </a:p>
          <a:p>
            <a:endParaRPr lang="en-US" sz="1400" b="1">
              <a:latin typeface="Times New Roman" pitchFamily="18" charset="0"/>
            </a:endParaRPr>
          </a:p>
          <a:p>
            <a:r>
              <a:rPr lang="en-US" sz="2000" b="1">
                <a:latin typeface="Times New Roman" pitchFamily="18" charset="0"/>
                <a:cs typeface="Times New Roman" pitchFamily="18" charset="0"/>
              </a:rPr>
              <a:t>e.	</a:t>
            </a:r>
            <a:r>
              <a:rPr lang="en-US" sz="2000" b="1">
                <a:latin typeface="Times New Roman" pitchFamily="18" charset="0"/>
              </a:rPr>
              <a:t>Od ukupnog broja postelja 25-30% čine jednokrevetne sobe</a:t>
            </a:r>
            <a:endParaRPr lang="en-US" b="1">
              <a:latin typeface="Times New Roman" pitchFamily="18" charset="0"/>
            </a:endParaRPr>
          </a:p>
        </p:txBody>
      </p:sp>
    </p:spTree>
  </p:cSld>
  <p:clrMapOvr>
    <a:masterClrMapping/>
  </p:clrMapOvr>
</p:sld>
</file>

<file path=ppt/slides/slide1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6738" name="Text Box 3"/>
          <p:cNvSpPr txBox="1">
            <a:spLocks noChangeArrowheads="1"/>
          </p:cNvSpPr>
          <p:nvPr/>
        </p:nvSpPr>
        <p:spPr bwMode="auto">
          <a:xfrm>
            <a:off x="457200" y="1447800"/>
            <a:ext cx="7924800" cy="5294313"/>
          </a:xfrm>
          <a:prstGeom prst="rect">
            <a:avLst/>
          </a:prstGeom>
          <a:noFill/>
          <a:ln w="9525">
            <a:noFill/>
            <a:miter lim="800000"/>
            <a:headEnd/>
            <a:tailEnd/>
          </a:ln>
        </p:spPr>
        <p:txBody>
          <a:bodyPr>
            <a:spAutoFit/>
          </a:bodyPr>
          <a:lstStyle/>
          <a:p>
            <a:pPr algn="just"/>
            <a:r>
              <a:rPr lang="en-US" sz="2400" b="1">
                <a:latin typeface="Times New Roman" pitchFamily="18" charset="0"/>
              </a:rPr>
              <a:t>A. STACIONARNI DEO</a:t>
            </a:r>
          </a:p>
          <a:p>
            <a:pPr algn="just"/>
            <a:endParaRPr lang="en-US" b="1">
              <a:latin typeface="Times New Roman" pitchFamily="18" charset="0"/>
            </a:endParaRPr>
          </a:p>
          <a:p>
            <a:pPr algn="just"/>
            <a:r>
              <a:rPr lang="en-US" sz="2400" b="1">
                <a:latin typeface="Times New Roman" pitchFamily="18" charset="0"/>
              </a:rPr>
              <a:t>A.2. POMOĆNE PROSTORIJE </a:t>
            </a:r>
          </a:p>
          <a:p>
            <a:pPr algn="just"/>
            <a:endParaRPr lang="en-US" sz="1600" b="1">
              <a:latin typeface="Times New Roman" pitchFamily="18" charset="0"/>
            </a:endParaRPr>
          </a:p>
          <a:p>
            <a:pPr algn="just"/>
            <a:r>
              <a:rPr lang="en-US" sz="2400" b="1">
                <a:latin typeface="Times New Roman" pitchFamily="18" charset="0"/>
                <a:cs typeface="Times New Roman" pitchFamily="18" charset="0"/>
              </a:rPr>
              <a:t>a.	</a:t>
            </a:r>
            <a:r>
              <a:rPr lang="en-US" sz="2400" b="1">
                <a:latin typeface="Times New Roman" pitchFamily="18" charset="0"/>
              </a:rPr>
              <a:t>Sačinjavaju ih : soba za dnevni boravak P=0,8-25 m</a:t>
            </a:r>
            <a:r>
              <a:rPr lang="en-US" sz="2400" b="1" baseline="30000">
                <a:latin typeface="Times New Roman" pitchFamily="18" charset="0"/>
              </a:rPr>
              <a:t>2</a:t>
            </a:r>
            <a:r>
              <a:rPr lang="en-US" sz="2400" b="1">
                <a:latin typeface="Times New Roman" pitchFamily="18" charset="0"/>
              </a:rPr>
              <a:t>/postelja, soba za sestre P=12-16 m</a:t>
            </a:r>
            <a:r>
              <a:rPr lang="en-US" sz="2400" b="1" baseline="30000">
                <a:latin typeface="Times New Roman" pitchFamily="18" charset="0"/>
              </a:rPr>
              <a:t>2</a:t>
            </a:r>
            <a:r>
              <a:rPr lang="en-US" sz="2400" b="1">
                <a:latin typeface="Times New Roman" pitchFamily="18" charset="0"/>
              </a:rPr>
              <a:t>, čajna kuhinja P=16-18 m</a:t>
            </a:r>
            <a:r>
              <a:rPr lang="en-US" sz="2400" b="1" baseline="30000">
                <a:latin typeface="Times New Roman" pitchFamily="18" charset="0"/>
              </a:rPr>
              <a:t>2</a:t>
            </a:r>
            <a:r>
              <a:rPr lang="en-US" sz="2400" b="1">
                <a:latin typeface="Times New Roman" pitchFamily="18" charset="0"/>
              </a:rPr>
              <a:t>, soba za preglede i intervencije P=16-18 m</a:t>
            </a:r>
            <a:r>
              <a:rPr lang="en-US" sz="2400" b="1" baseline="30000">
                <a:latin typeface="Times New Roman" pitchFamily="18" charset="0"/>
              </a:rPr>
              <a:t>2</a:t>
            </a:r>
            <a:r>
              <a:rPr lang="en-US" sz="2400" b="1">
                <a:latin typeface="Times New Roman" pitchFamily="18" charset="0"/>
              </a:rPr>
              <a:t>, prostorija za prljavo P=12-16 m</a:t>
            </a:r>
            <a:r>
              <a:rPr lang="en-US" sz="2400" b="1" baseline="30000">
                <a:latin typeface="Times New Roman" pitchFamily="18" charset="0"/>
              </a:rPr>
              <a:t>2</a:t>
            </a:r>
            <a:r>
              <a:rPr lang="en-US" sz="2400" b="1">
                <a:latin typeface="Times New Roman" pitchFamily="18" charset="0"/>
              </a:rPr>
              <a:t>, nužnici 1 šolja i 1 pisoar na 15 muških ili 10 mešovitih bolesnika, prostorija za umivanje sa1 umivaonikom na 4-6 bolesnika, kupatilo sa 1 kadom sa ručnim tušem pristupačnom sa dve strane na 20-25 bolesnika, balkon P=4-5 m</a:t>
            </a:r>
            <a:r>
              <a:rPr lang="en-US" sz="2400" b="1" baseline="30000">
                <a:latin typeface="Times New Roman" pitchFamily="18" charset="0"/>
              </a:rPr>
              <a:t>2</a:t>
            </a:r>
            <a:r>
              <a:rPr lang="en-US" sz="2400" b="1">
                <a:latin typeface="Times New Roman" pitchFamily="18" charset="0"/>
              </a:rPr>
              <a:t>, hodnici  širine 2,3-2,5 m i dobro osvetljeni i ventilirani.</a:t>
            </a:r>
          </a:p>
          <a:p>
            <a:pPr algn="just"/>
            <a:endParaRPr lang="en-US" sz="1600" b="1">
              <a:latin typeface="Times New Roman" pitchFamily="18" charset="0"/>
            </a:endParaRPr>
          </a:p>
          <a:p>
            <a:r>
              <a:rPr lang="en-US" sz="2400" b="1">
                <a:latin typeface="Times New Roman" pitchFamily="18" charset="0"/>
                <a:cs typeface="Times New Roman" pitchFamily="18" charset="0"/>
              </a:rPr>
              <a:t>b.	</a:t>
            </a:r>
            <a:r>
              <a:rPr lang="en-US" sz="2400" b="1">
                <a:latin typeface="Times New Roman" pitchFamily="18" charset="0"/>
              </a:rPr>
              <a:t>Lociraju se nasuprot bolesničkih soba </a:t>
            </a:r>
            <a:endParaRPr lang="en-US" b="1">
              <a:latin typeface="Times New Roman" pitchFamily="18" charset="0"/>
            </a:endParaRPr>
          </a:p>
        </p:txBody>
      </p:sp>
    </p:spTree>
  </p:cSld>
  <p:clrMapOvr>
    <a:masterClrMapping/>
  </p:clrMapOvr>
</p:sld>
</file>

<file path=ppt/slides/slide1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Text Box 3"/>
          <p:cNvSpPr txBox="1">
            <a:spLocks noChangeArrowheads="1"/>
          </p:cNvSpPr>
          <p:nvPr/>
        </p:nvSpPr>
        <p:spPr bwMode="auto">
          <a:xfrm>
            <a:off x="457200" y="1931988"/>
            <a:ext cx="7924800" cy="3935412"/>
          </a:xfrm>
          <a:prstGeom prst="rect">
            <a:avLst/>
          </a:prstGeom>
          <a:noFill/>
          <a:ln w="9525">
            <a:noFill/>
            <a:miter lim="800000"/>
            <a:headEnd/>
            <a:tailEnd/>
          </a:ln>
        </p:spPr>
        <p:txBody>
          <a:bodyPr>
            <a:spAutoFit/>
          </a:bodyPr>
          <a:lstStyle/>
          <a:p>
            <a:pPr algn="just"/>
            <a:r>
              <a:rPr lang="en-US" sz="2800" b="1">
                <a:latin typeface="Times New Roman" pitchFamily="18" charset="0"/>
              </a:rPr>
              <a:t>B. PRIJEMNO ODELJENJE</a:t>
            </a:r>
          </a:p>
          <a:p>
            <a:pPr algn="just"/>
            <a:endParaRPr lang="en-US" sz="2800" b="1">
              <a:latin typeface="Times New Roman" pitchFamily="18" charset="0"/>
            </a:endParaRPr>
          </a:p>
          <a:p>
            <a:pPr lvl="1" algn="just"/>
            <a:r>
              <a:rPr lang="en-US" sz="2800" b="1">
                <a:latin typeface="Times New Roman" pitchFamily="18" charset="0"/>
              </a:rPr>
              <a:t>B. 1. ZA OPŠTI PRIJEM</a:t>
            </a:r>
          </a:p>
          <a:p>
            <a:pPr lvl="1" algn="just"/>
            <a:endParaRPr lang="en-US" sz="2800" b="1">
              <a:latin typeface="Times New Roman" pitchFamily="18" charset="0"/>
            </a:endParaRPr>
          </a:p>
          <a:p>
            <a:pPr lvl="1" algn="just"/>
            <a:endParaRPr lang="en-US" sz="2800" b="1">
              <a:latin typeface="Times New Roman" pitchFamily="18" charset="0"/>
            </a:endParaRPr>
          </a:p>
          <a:p>
            <a:pPr lvl="1" algn="just"/>
            <a:r>
              <a:rPr lang="en-US" sz="2800" b="1">
                <a:latin typeface="Times New Roman" pitchFamily="18" charset="0"/>
              </a:rPr>
              <a:t>B. 2. STANICA HITNE MEDICINSKE POMOĆI</a:t>
            </a:r>
          </a:p>
          <a:p>
            <a:pPr lvl="1" algn="just"/>
            <a:r>
              <a:rPr lang="en-US" sz="2800" b="1">
                <a:latin typeface="Times New Roman" pitchFamily="18" charset="0"/>
              </a:rPr>
              <a:t>		</a:t>
            </a:r>
          </a:p>
          <a:p>
            <a:pPr lvl="1" algn="just"/>
            <a:r>
              <a:rPr lang="en-US" sz="2800" b="1">
                <a:latin typeface="Times New Roman" pitchFamily="18" charset="0"/>
              </a:rPr>
              <a:t>B</a:t>
            </a:r>
            <a:r>
              <a:rPr lang="en-US" sz="2800">
                <a:latin typeface="Times New Roman" pitchFamily="18" charset="0"/>
              </a:rPr>
              <a:t>.</a:t>
            </a:r>
            <a:r>
              <a:rPr lang="en-US" sz="2800" b="1">
                <a:latin typeface="Times New Roman" pitchFamily="18" charset="0"/>
              </a:rPr>
              <a:t>3. POLIKLINIKA</a:t>
            </a:r>
            <a:endParaRPr lang="en-US" sz="2400" b="1">
              <a:latin typeface="Times New Roman" pitchFamily="18" charset="0"/>
            </a:endParaRPr>
          </a:p>
        </p:txBody>
      </p:sp>
    </p:spTree>
  </p:cSld>
  <p:clrMapOvr>
    <a:masterClrMapping/>
  </p:clrMapOvr>
</p:sld>
</file>

<file path=ppt/slides/slide1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8786" name="Text Box 3"/>
          <p:cNvSpPr txBox="1">
            <a:spLocks noChangeArrowheads="1"/>
          </p:cNvSpPr>
          <p:nvPr/>
        </p:nvSpPr>
        <p:spPr bwMode="auto">
          <a:xfrm>
            <a:off x="457200" y="1447800"/>
            <a:ext cx="7924800" cy="5386388"/>
          </a:xfrm>
          <a:prstGeom prst="rect">
            <a:avLst/>
          </a:prstGeom>
          <a:noFill/>
          <a:ln w="9525">
            <a:noFill/>
            <a:miter lim="800000"/>
            <a:headEnd/>
            <a:tailEnd/>
          </a:ln>
        </p:spPr>
        <p:txBody>
          <a:bodyPr>
            <a:spAutoFit/>
          </a:bodyPr>
          <a:lstStyle/>
          <a:p>
            <a:pPr algn="just"/>
            <a:r>
              <a:rPr lang="en-US" sz="2400" b="1">
                <a:latin typeface="Times New Roman" pitchFamily="18" charset="0"/>
              </a:rPr>
              <a:t>B. PRIJEMNO ODELJENJE</a:t>
            </a:r>
          </a:p>
          <a:p>
            <a:pPr algn="just"/>
            <a:endParaRPr lang="en-US" sz="1600" b="1">
              <a:latin typeface="Times New Roman" pitchFamily="18" charset="0"/>
            </a:endParaRPr>
          </a:p>
          <a:p>
            <a:pPr algn="just"/>
            <a:r>
              <a:rPr lang="en-US" sz="2400" b="1">
                <a:latin typeface="Times New Roman" pitchFamily="18" charset="0"/>
              </a:rPr>
              <a:t>B. 1. ZA OPŠTI PRIJEM</a:t>
            </a:r>
          </a:p>
          <a:p>
            <a:pPr algn="just"/>
            <a:endParaRPr lang="en-US" sz="1600" b="1">
              <a:latin typeface="Times New Roman" pitchFamily="18" charset="0"/>
            </a:endParaRPr>
          </a:p>
          <a:p>
            <a:pPr lvl="1" algn="just"/>
            <a:r>
              <a:rPr lang="en-US" sz="2400" b="1">
                <a:latin typeface="Times New Roman" pitchFamily="18" charset="0"/>
              </a:rPr>
              <a:t>Sadržaj rada : </a:t>
            </a:r>
          </a:p>
          <a:p>
            <a:pPr lvl="2" algn="just"/>
            <a:endParaRPr lang="en-US" sz="1600" b="1">
              <a:latin typeface="Times New Roman" pitchFamily="18" charset="0"/>
            </a:endParaRPr>
          </a:p>
          <a:p>
            <a:pPr lvl="2" algn="just"/>
            <a:r>
              <a:rPr lang="en-US" sz="2400" b="1">
                <a:latin typeface="Times New Roman" pitchFamily="18" charset="0"/>
                <a:cs typeface="Times New Roman" pitchFamily="18" charset="0"/>
              </a:rPr>
              <a:t>a.	</a:t>
            </a:r>
            <a:r>
              <a:rPr lang="en-US" sz="2400" b="1">
                <a:latin typeface="Times New Roman" pitchFamily="18" charset="0"/>
              </a:rPr>
              <a:t>Administrativna procedura (</a:t>
            </a:r>
            <a:r>
              <a:rPr lang="en-US" sz="2400" b="1" i="1">
                <a:latin typeface="Times New Roman" pitchFamily="18" charset="0"/>
              </a:rPr>
              <a:t>uzimanje ličnih podataka, provera uputa i dr</a:t>
            </a:r>
            <a:r>
              <a:rPr lang="en-US" sz="2400" b="1">
                <a:latin typeface="Times New Roman" pitchFamily="18" charset="0"/>
              </a:rPr>
              <a:t>.)</a:t>
            </a:r>
          </a:p>
          <a:p>
            <a:pPr lvl="2" algn="just"/>
            <a:endParaRPr lang="en-US" sz="1600" b="1">
              <a:latin typeface="Times New Roman" pitchFamily="18" charset="0"/>
            </a:endParaRPr>
          </a:p>
          <a:p>
            <a:pPr lvl="2"/>
            <a:r>
              <a:rPr lang="en-US" sz="2400" b="1">
                <a:latin typeface="Times New Roman" pitchFamily="18" charset="0"/>
                <a:cs typeface="Times New Roman" pitchFamily="18" charset="0"/>
              </a:rPr>
              <a:t>b.	</a:t>
            </a:r>
            <a:r>
              <a:rPr lang="en-US" sz="2400" b="1">
                <a:latin typeface="Times New Roman" pitchFamily="18" charset="0"/>
              </a:rPr>
              <a:t>Lekarski pregled</a:t>
            </a:r>
          </a:p>
          <a:p>
            <a:pPr lvl="2"/>
            <a:endParaRPr lang="en-US" sz="1600" b="1">
              <a:latin typeface="Times New Roman" pitchFamily="18" charset="0"/>
            </a:endParaRPr>
          </a:p>
          <a:p>
            <a:pPr lvl="2"/>
            <a:r>
              <a:rPr lang="en-US" sz="2400" b="1">
                <a:latin typeface="Times New Roman" pitchFamily="18" charset="0"/>
                <a:cs typeface="Times New Roman" pitchFamily="18" charset="0"/>
              </a:rPr>
              <a:t>c.	</a:t>
            </a:r>
            <a:r>
              <a:rPr lang="en-US" sz="2400" b="1">
                <a:latin typeface="Times New Roman" pitchFamily="18" charset="0"/>
              </a:rPr>
              <a:t>Sanitarna obrada bolesnika  (</a:t>
            </a:r>
            <a:r>
              <a:rPr lang="en-US" sz="2400" b="1" i="1">
                <a:latin typeface="Times New Roman" pitchFamily="18" charset="0"/>
              </a:rPr>
              <a:t>svlačenje, šišanje, kupanje, oblačenje u bolničko odelo</a:t>
            </a:r>
            <a:r>
              <a:rPr lang="en-US" sz="2400" b="1">
                <a:latin typeface="Times New Roman" pitchFamily="18" charset="0"/>
              </a:rPr>
              <a:t>) </a:t>
            </a:r>
          </a:p>
          <a:p>
            <a:pPr lvl="3"/>
            <a:r>
              <a:rPr lang="en-US" sz="2400" b="1">
                <a:latin typeface="Times New Roman" pitchFamily="18" charset="0"/>
              </a:rPr>
              <a:t>Veličina sanitarnog propusnika se određuje tako da se na 100 postelja postavlja 1 kada i 1 tuš, a na svakih daljih 100 postelja samo po još 1 tuš </a:t>
            </a:r>
          </a:p>
        </p:txBody>
      </p:sp>
    </p:spTree>
  </p:cSld>
  <p:clrMapOvr>
    <a:masterClrMapping/>
  </p:clrMapOvr>
</p:sld>
</file>

<file path=ppt/slides/slide1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9810" name="Text Box 3"/>
          <p:cNvSpPr txBox="1">
            <a:spLocks noChangeArrowheads="1"/>
          </p:cNvSpPr>
          <p:nvPr/>
        </p:nvSpPr>
        <p:spPr bwMode="auto">
          <a:xfrm>
            <a:off x="457200" y="1987550"/>
            <a:ext cx="7924800" cy="4154488"/>
          </a:xfrm>
          <a:prstGeom prst="rect">
            <a:avLst/>
          </a:prstGeom>
          <a:noFill/>
          <a:ln w="9525">
            <a:noFill/>
            <a:miter lim="800000"/>
            <a:headEnd/>
            <a:tailEnd/>
          </a:ln>
        </p:spPr>
        <p:txBody>
          <a:bodyPr>
            <a:spAutoFit/>
          </a:bodyPr>
          <a:lstStyle/>
          <a:p>
            <a:pPr algn="just"/>
            <a:r>
              <a:rPr lang="en-US" sz="2400" b="1">
                <a:latin typeface="Times New Roman" pitchFamily="18" charset="0"/>
              </a:rPr>
              <a:t>B. PRIJEMNO ODELJENJE</a:t>
            </a:r>
          </a:p>
          <a:p>
            <a:pPr algn="just"/>
            <a:endParaRPr lang="en-US" sz="2400" b="1">
              <a:latin typeface="Times New Roman" pitchFamily="18" charset="0"/>
            </a:endParaRPr>
          </a:p>
          <a:p>
            <a:pPr algn="just"/>
            <a:r>
              <a:rPr lang="en-US" sz="2400" b="1">
                <a:latin typeface="Times New Roman" pitchFamily="18" charset="0"/>
              </a:rPr>
              <a:t>B. 2. STANICA HITNE MEDICINSKE POMOĆI</a:t>
            </a:r>
          </a:p>
          <a:p>
            <a:pPr algn="just"/>
            <a:r>
              <a:rPr lang="en-US" sz="2400" b="1">
                <a:latin typeface="Times New Roman" pitchFamily="18" charset="0"/>
              </a:rPr>
              <a:t>		</a:t>
            </a:r>
          </a:p>
          <a:p>
            <a:pPr lvl="2" algn="just"/>
            <a:r>
              <a:rPr lang="en-US" sz="2400" b="1">
                <a:latin typeface="Times New Roman" pitchFamily="18" charset="0"/>
                <a:cs typeface="Times New Roman" pitchFamily="18" charset="0"/>
              </a:rPr>
              <a:t>a.	</a:t>
            </a:r>
            <a:r>
              <a:rPr lang="en-US" sz="2400" b="1">
                <a:latin typeface="Times New Roman" pitchFamily="18" charset="0"/>
              </a:rPr>
              <a:t>Sadržaj rada</a:t>
            </a:r>
          </a:p>
          <a:p>
            <a:pPr algn="just"/>
            <a:endParaRPr lang="en-US" sz="2400" b="1">
              <a:latin typeface="Times New Roman" pitchFamily="18" charset="0"/>
            </a:endParaRPr>
          </a:p>
          <a:p>
            <a:pPr lvl="3" algn="just"/>
            <a:r>
              <a:rPr lang="en-US" sz="2400" b="1">
                <a:latin typeface="Times New Roman" pitchFamily="18" charset="0"/>
              </a:rPr>
              <a:t>Prijem bolesnika na hitnu intervenciju</a:t>
            </a:r>
          </a:p>
          <a:p>
            <a:pPr lvl="3" algn="just"/>
            <a:endParaRPr lang="en-US" sz="2400" b="1">
              <a:latin typeface="Times New Roman" pitchFamily="18" charset="0"/>
            </a:endParaRPr>
          </a:p>
          <a:p>
            <a:pPr lvl="2" algn="just"/>
            <a:r>
              <a:rPr lang="en-US" sz="2400" b="1">
                <a:latin typeface="Times New Roman" pitchFamily="18" charset="0"/>
                <a:cs typeface="Times New Roman" pitchFamily="18" charset="0"/>
              </a:rPr>
              <a:t>b.	</a:t>
            </a:r>
            <a:r>
              <a:rPr lang="en-US" sz="2400" b="1">
                <a:latin typeface="Times New Roman" pitchFamily="18" charset="0"/>
              </a:rPr>
              <a:t>Postavlja se uz operacioni blok i opšte prijemno odeljenje</a:t>
            </a:r>
          </a:p>
          <a:p>
            <a:pPr algn="just"/>
            <a:endParaRPr lang="en-US" sz="2400" b="1">
              <a:latin typeface="Times New Roman" pitchFamily="18" charset="0"/>
            </a:endParaRPr>
          </a:p>
        </p:txBody>
      </p:sp>
    </p:spTree>
  </p:cSld>
  <p:clrMapOvr>
    <a:masterClrMapping/>
  </p:clrMapOvr>
</p:sld>
</file>

<file path=ppt/slides/slide1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0834" name="Text Box 3"/>
          <p:cNvSpPr txBox="1">
            <a:spLocks noChangeArrowheads="1"/>
          </p:cNvSpPr>
          <p:nvPr/>
        </p:nvSpPr>
        <p:spPr bwMode="auto">
          <a:xfrm>
            <a:off x="457200" y="1981200"/>
            <a:ext cx="7924800" cy="4154488"/>
          </a:xfrm>
          <a:prstGeom prst="rect">
            <a:avLst/>
          </a:prstGeom>
          <a:noFill/>
          <a:ln w="9525">
            <a:noFill/>
            <a:miter lim="800000"/>
            <a:headEnd/>
            <a:tailEnd/>
          </a:ln>
        </p:spPr>
        <p:txBody>
          <a:bodyPr>
            <a:spAutoFit/>
          </a:bodyPr>
          <a:lstStyle/>
          <a:p>
            <a:pPr algn="just"/>
            <a:r>
              <a:rPr lang="en-US" sz="2400" b="1">
                <a:latin typeface="Times New Roman" pitchFamily="18" charset="0"/>
              </a:rPr>
              <a:t>B. PRIJEMNO ODELJENJE</a:t>
            </a:r>
          </a:p>
          <a:p>
            <a:pPr algn="just"/>
            <a:endParaRPr lang="en-US" sz="2400" b="1">
              <a:latin typeface="Times New Roman" pitchFamily="18" charset="0"/>
            </a:endParaRPr>
          </a:p>
          <a:p>
            <a:pPr algn="just"/>
            <a:r>
              <a:rPr lang="en-US" sz="2400" b="1">
                <a:latin typeface="Times New Roman" pitchFamily="18" charset="0"/>
              </a:rPr>
              <a:t>B</a:t>
            </a:r>
            <a:r>
              <a:rPr lang="en-US" sz="2400">
                <a:latin typeface="Times New Roman" pitchFamily="18" charset="0"/>
              </a:rPr>
              <a:t>.</a:t>
            </a:r>
            <a:r>
              <a:rPr lang="en-US" sz="2400" b="1">
                <a:latin typeface="Times New Roman" pitchFamily="18" charset="0"/>
              </a:rPr>
              <a:t>3. POLIKLINIKA</a:t>
            </a:r>
          </a:p>
          <a:p>
            <a:pPr algn="just"/>
            <a:endParaRPr lang="en-US" sz="2400" b="1">
              <a:latin typeface="Times New Roman" pitchFamily="18" charset="0"/>
            </a:endParaRPr>
          </a:p>
          <a:p>
            <a:pPr lvl="2" algn="just"/>
            <a:r>
              <a:rPr lang="en-US" sz="2400" b="1">
                <a:latin typeface="Times New Roman" pitchFamily="18" charset="0"/>
                <a:cs typeface="Times New Roman" pitchFamily="18" charset="0"/>
              </a:rPr>
              <a:t>a.	</a:t>
            </a:r>
            <a:r>
              <a:rPr lang="en-US" sz="2400" b="1">
                <a:latin typeface="Times New Roman" pitchFamily="18" charset="0"/>
              </a:rPr>
              <a:t>Potpuna sa  specijalističkim ambulantama i dispanzerima potrebnim za određenu teritoriju (</a:t>
            </a:r>
            <a:r>
              <a:rPr lang="en-US" sz="2400" b="1" i="1">
                <a:latin typeface="Times New Roman" pitchFamily="18" charset="0"/>
              </a:rPr>
              <a:t>kada nema Doma zdravlja</a:t>
            </a:r>
            <a:r>
              <a:rPr lang="en-US" sz="2400" b="1">
                <a:latin typeface="Times New Roman" pitchFamily="18" charset="0"/>
              </a:rPr>
              <a:t>).</a:t>
            </a:r>
          </a:p>
          <a:p>
            <a:pPr lvl="3" algn="just"/>
            <a:endParaRPr lang="en-US" sz="2400" b="1">
              <a:latin typeface="Times New Roman" pitchFamily="18" charset="0"/>
            </a:endParaRPr>
          </a:p>
          <a:p>
            <a:pPr lvl="2" algn="just"/>
            <a:r>
              <a:rPr lang="en-US" sz="2400" b="1">
                <a:latin typeface="Times New Roman" pitchFamily="18" charset="0"/>
                <a:cs typeface="Times New Roman" pitchFamily="18" charset="0"/>
              </a:rPr>
              <a:t>b.	</a:t>
            </a:r>
            <a:r>
              <a:rPr lang="en-US" sz="2400" b="1">
                <a:latin typeface="Times New Roman" pitchFamily="18" charset="0"/>
              </a:rPr>
              <a:t>Bolnička sa ambulantama onih specijalnosti koje se nalaze u stacionarima (</a:t>
            </a:r>
            <a:r>
              <a:rPr lang="en-US" sz="2400" b="1" i="1">
                <a:latin typeface="Times New Roman" pitchFamily="18" charset="0"/>
              </a:rPr>
              <a:t>kada postoji Dom zdravlja</a:t>
            </a:r>
            <a:r>
              <a:rPr lang="en-US" sz="2400" b="1">
                <a:latin typeface="Times New Roman" pitchFamily="18" charset="0"/>
              </a:rPr>
              <a:t>).</a:t>
            </a:r>
            <a:endParaRPr lang="en-US" b="1">
              <a:latin typeface="Times New Roman" pitchFamily="18" charset="0"/>
            </a:endParaRPr>
          </a:p>
        </p:txBody>
      </p:sp>
    </p:spTree>
  </p:cSld>
  <p:clrMapOvr>
    <a:masterClrMapping/>
  </p:clrMapOvr>
</p:sld>
</file>

<file path=ppt/slides/slide1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1858" name="Text Box 3"/>
          <p:cNvSpPr txBox="1">
            <a:spLocks noChangeArrowheads="1"/>
          </p:cNvSpPr>
          <p:nvPr/>
        </p:nvSpPr>
        <p:spPr bwMode="auto">
          <a:xfrm>
            <a:off x="457200" y="1600200"/>
            <a:ext cx="7924800" cy="4724400"/>
          </a:xfrm>
          <a:prstGeom prst="rect">
            <a:avLst/>
          </a:prstGeom>
          <a:noFill/>
          <a:ln w="9525">
            <a:noFill/>
            <a:miter lim="800000"/>
            <a:headEnd/>
            <a:tailEnd/>
          </a:ln>
        </p:spPr>
        <p:txBody>
          <a:bodyPr>
            <a:spAutoFit/>
          </a:bodyPr>
          <a:lstStyle/>
          <a:p>
            <a:pPr algn="just"/>
            <a:r>
              <a:rPr lang="en-US" sz="2400" b="1">
                <a:latin typeface="Times New Roman" pitchFamily="18" charset="0"/>
              </a:rPr>
              <a:t>C. MEDICINSKE RADNE JEDINICE</a:t>
            </a:r>
          </a:p>
          <a:p>
            <a:pPr algn="just"/>
            <a:endParaRPr lang="en-US" sz="1600" b="1">
              <a:latin typeface="Times New Roman" pitchFamily="18" charset="0"/>
            </a:endParaRPr>
          </a:p>
          <a:p>
            <a:pPr lvl="2" algn="just"/>
            <a:r>
              <a:rPr lang="en-US" sz="2400" b="1">
                <a:latin typeface="Times New Roman" pitchFamily="18" charset="0"/>
              </a:rPr>
              <a:t>C. 1. OPERACIONI BLOK</a:t>
            </a:r>
          </a:p>
          <a:p>
            <a:pPr lvl="2" algn="just"/>
            <a:endParaRPr lang="en-US" sz="1600" b="1">
              <a:latin typeface="Times New Roman" pitchFamily="18" charset="0"/>
            </a:endParaRPr>
          </a:p>
          <a:p>
            <a:pPr lvl="2" algn="just"/>
            <a:r>
              <a:rPr lang="en-US" sz="2400" b="1">
                <a:latin typeface="Times New Roman" pitchFamily="18" charset="0"/>
              </a:rPr>
              <a:t>C. 2. RENDGENOLOŠKO ODELJENJE</a:t>
            </a:r>
          </a:p>
          <a:p>
            <a:pPr lvl="2" algn="just"/>
            <a:endParaRPr lang="en-US" sz="1600" b="1">
              <a:latin typeface="Times New Roman" pitchFamily="18" charset="0"/>
            </a:endParaRPr>
          </a:p>
          <a:p>
            <a:pPr lvl="2" algn="just"/>
            <a:r>
              <a:rPr lang="en-US" sz="2400" b="1">
                <a:latin typeface="Times New Roman" pitchFamily="18" charset="0"/>
              </a:rPr>
              <a:t>C. 3. LABORATORIJE</a:t>
            </a:r>
          </a:p>
          <a:p>
            <a:pPr lvl="2" algn="just"/>
            <a:endParaRPr lang="en-US" sz="1600" b="1">
              <a:latin typeface="Times New Roman" pitchFamily="18" charset="0"/>
            </a:endParaRPr>
          </a:p>
          <a:p>
            <a:pPr lvl="2" algn="just"/>
            <a:r>
              <a:rPr lang="en-US" sz="2400" b="1">
                <a:latin typeface="Times New Roman" pitchFamily="18" charset="0"/>
              </a:rPr>
              <a:t>C. 4. FIZIKALNA TERAPIJA</a:t>
            </a:r>
          </a:p>
          <a:p>
            <a:pPr lvl="2" algn="just"/>
            <a:endParaRPr lang="en-US" sz="1600" b="1">
              <a:latin typeface="Times New Roman" pitchFamily="18" charset="0"/>
            </a:endParaRPr>
          </a:p>
          <a:p>
            <a:pPr lvl="2" algn="just"/>
            <a:r>
              <a:rPr lang="en-US" sz="2400" b="1">
                <a:latin typeface="Times New Roman" pitchFamily="18" charset="0"/>
              </a:rPr>
              <a:t>C. 4. APOTEKA</a:t>
            </a:r>
          </a:p>
          <a:p>
            <a:pPr lvl="2" algn="just"/>
            <a:endParaRPr lang="en-US" sz="1600" b="1">
              <a:latin typeface="Times New Roman" pitchFamily="18" charset="0"/>
            </a:endParaRPr>
          </a:p>
          <a:p>
            <a:pPr lvl="2" algn="just"/>
            <a:r>
              <a:rPr lang="en-US" sz="2400" b="1">
                <a:latin typeface="Times New Roman" pitchFamily="18" charset="0"/>
              </a:rPr>
              <a:t>C. 5. PROSEKTURA</a:t>
            </a:r>
          </a:p>
          <a:p>
            <a:pPr lvl="2" algn="just"/>
            <a:endParaRPr lang="en-US" sz="1600" b="1">
              <a:latin typeface="Times New Roman" pitchFamily="18" charset="0"/>
            </a:endParaRPr>
          </a:p>
          <a:p>
            <a:pPr lvl="2" algn="just"/>
            <a:r>
              <a:rPr lang="en-US" sz="2400" b="1">
                <a:latin typeface="Times New Roman" pitchFamily="18" charset="0"/>
              </a:rPr>
              <a:t>C. 6. TRANSFUZIJA KRVI</a:t>
            </a:r>
            <a:endParaRPr lang="en-US" b="1">
              <a:latin typeface="Times New Roman" pitchFamily="18" charset="0"/>
            </a:endParaRPr>
          </a:p>
        </p:txBody>
      </p:sp>
    </p:spTree>
  </p:cSld>
  <p:clrMapOvr>
    <a:masterClrMapping/>
  </p:clrMapOvr>
</p:sld>
</file>

<file path=ppt/slides/slide1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82" name="Text Box 3"/>
          <p:cNvSpPr txBox="1">
            <a:spLocks noChangeArrowheads="1"/>
          </p:cNvSpPr>
          <p:nvPr/>
        </p:nvSpPr>
        <p:spPr bwMode="auto">
          <a:xfrm>
            <a:off x="457200" y="1600200"/>
            <a:ext cx="7924800" cy="5262563"/>
          </a:xfrm>
          <a:prstGeom prst="rect">
            <a:avLst/>
          </a:prstGeom>
          <a:noFill/>
          <a:ln w="9525">
            <a:noFill/>
            <a:miter lim="800000"/>
            <a:headEnd/>
            <a:tailEnd/>
          </a:ln>
        </p:spPr>
        <p:txBody>
          <a:bodyPr>
            <a:spAutoFit/>
          </a:bodyPr>
          <a:lstStyle/>
          <a:p>
            <a:pPr algn="just"/>
            <a:r>
              <a:rPr lang="en-US" sz="2400" b="1">
                <a:latin typeface="Times New Roman" pitchFamily="18" charset="0"/>
              </a:rPr>
              <a:t>C. MEDICINSKE RADNE JEDINICE</a:t>
            </a:r>
          </a:p>
          <a:p>
            <a:pPr algn="just"/>
            <a:endParaRPr lang="en-US" sz="1600" b="1">
              <a:latin typeface="Times New Roman" pitchFamily="18" charset="0"/>
            </a:endParaRPr>
          </a:p>
          <a:p>
            <a:pPr lvl="1" algn="just"/>
            <a:r>
              <a:rPr lang="en-US" sz="2400" b="1">
                <a:latin typeface="Times New Roman" pitchFamily="18" charset="0"/>
              </a:rPr>
              <a:t>C. 1. OPERACIONI BLOK</a:t>
            </a:r>
          </a:p>
          <a:p>
            <a:pPr algn="just"/>
            <a:endParaRPr lang="en-US" sz="1600" b="1" u="sng">
              <a:latin typeface="Times New Roman" pitchFamily="18" charset="0"/>
            </a:endParaRPr>
          </a:p>
          <a:p>
            <a:pPr lvl="1" algn="just"/>
            <a:r>
              <a:rPr lang="en-US" sz="2400" b="1">
                <a:latin typeface="Times New Roman" pitchFamily="18" charset="0"/>
              </a:rPr>
              <a:t>Položaj</a:t>
            </a:r>
          </a:p>
          <a:p>
            <a:pPr lvl="1" algn="just"/>
            <a:r>
              <a:rPr lang="en-US" sz="2400" b="1">
                <a:latin typeface="Times New Roman" pitchFamily="18" charset="0"/>
              </a:rPr>
              <a:t>	Severna orijentacija</a:t>
            </a:r>
          </a:p>
          <a:p>
            <a:pPr lvl="1" algn="just"/>
            <a:endParaRPr lang="en-US" sz="1600" b="1">
              <a:latin typeface="Times New Roman" pitchFamily="18" charset="0"/>
            </a:endParaRPr>
          </a:p>
          <a:p>
            <a:pPr lvl="1" algn="just"/>
            <a:r>
              <a:rPr lang="en-US" sz="2400" b="1">
                <a:latin typeface="Times New Roman" pitchFamily="18" charset="0"/>
              </a:rPr>
              <a:t>Delovi</a:t>
            </a:r>
          </a:p>
          <a:p>
            <a:pPr lvl="2" algn="just"/>
            <a:r>
              <a:rPr lang="en-US" sz="2400" b="1">
                <a:latin typeface="Times New Roman" pitchFamily="18" charset="0"/>
                <a:cs typeface="Times New Roman" pitchFamily="18" charset="0"/>
              </a:rPr>
              <a:t>a.	</a:t>
            </a:r>
            <a:r>
              <a:rPr lang="en-US" sz="2400" b="1">
                <a:latin typeface="Times New Roman" pitchFamily="18" charset="0"/>
              </a:rPr>
              <a:t>Uži operacioni blok (</a:t>
            </a:r>
            <a:r>
              <a:rPr lang="en-US" sz="2400" b="1" i="1">
                <a:latin typeface="Times New Roman" pitchFamily="18" charset="0"/>
              </a:rPr>
              <a:t>operacione sale sa pomoćnim prostorijama za sterilizaciju instrumenata, pranje ruku, i pripremu bolesnika</a:t>
            </a:r>
            <a:r>
              <a:rPr lang="en-US" sz="2400" b="1">
                <a:latin typeface="Times New Roman" pitchFamily="18" charset="0"/>
              </a:rPr>
              <a:t>)</a:t>
            </a:r>
          </a:p>
          <a:p>
            <a:pPr lvl="2"/>
            <a:r>
              <a:rPr lang="en-US" sz="2400" b="1">
                <a:latin typeface="Times New Roman" pitchFamily="18" charset="0"/>
                <a:cs typeface="Times New Roman" pitchFamily="18" charset="0"/>
              </a:rPr>
              <a:t>b.	</a:t>
            </a:r>
            <a:r>
              <a:rPr lang="en-US" sz="2400" b="1">
                <a:latin typeface="Times New Roman" pitchFamily="18" charset="0"/>
              </a:rPr>
              <a:t>Širi operacioni blok (</a:t>
            </a:r>
            <a:r>
              <a:rPr lang="en-US" sz="2400" b="1" i="1">
                <a:latin typeface="Times New Roman" pitchFamily="18" charset="0"/>
              </a:rPr>
              <a:t>sa pomoćnim prostorijama koje ne moraju da budu u neposrednoj vezi sa operacionim pogonom</a:t>
            </a:r>
            <a:r>
              <a:rPr lang="en-US" sz="2400" b="1">
                <a:latin typeface="Times New Roman" pitchFamily="18" charset="0"/>
              </a:rPr>
              <a:t>).</a:t>
            </a:r>
          </a:p>
          <a:p>
            <a:pPr lvl="2"/>
            <a:r>
              <a:rPr lang="en-US" sz="2400" b="1">
                <a:latin typeface="Times New Roman" pitchFamily="18" charset="0"/>
                <a:cs typeface="Times New Roman" pitchFamily="18" charset="0"/>
              </a:rPr>
              <a:t>c.	</a:t>
            </a:r>
            <a:r>
              <a:rPr lang="en-US" sz="2400" b="1">
                <a:latin typeface="Times New Roman" pitchFamily="18" charset="0"/>
              </a:rPr>
              <a:t>Šok sobe</a:t>
            </a:r>
            <a:endParaRPr lang="en-US" sz="1600" b="1">
              <a:latin typeface="Times New Roman" pitchFamily="18" charset="0"/>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idx="4294967295"/>
          </p:nvPr>
        </p:nvSpPr>
        <p:spPr>
          <a:xfrm>
            <a:off x="0" y="836613"/>
            <a:ext cx="9144000" cy="1905000"/>
          </a:xfrm>
        </p:spPr>
        <p:txBody>
          <a:bodyPr>
            <a:normAutofit/>
          </a:bodyPr>
          <a:lstStyle/>
          <a:p>
            <a:r>
              <a:rPr lang="sr-Cyrl-CS" b="1" smtClean="0">
                <a:effectLst>
                  <a:outerShdw blurRad="38100" dist="38100" dir="2700000" algn="tl">
                    <a:srgbClr val="C0C0C0"/>
                  </a:outerShdw>
                </a:effectLst>
              </a:rPr>
              <a:t>МЕТОДЕ ДЕЗИНФЕКЦИЈЕ</a:t>
            </a:r>
            <a:br>
              <a:rPr lang="sr-Cyrl-CS" b="1" smtClean="0">
                <a:effectLst>
                  <a:outerShdw blurRad="38100" dist="38100" dir="2700000" algn="tl">
                    <a:srgbClr val="C0C0C0"/>
                  </a:outerShdw>
                </a:effectLst>
              </a:rPr>
            </a:br>
            <a:r>
              <a:rPr lang="sr-Cyrl-CS" smtClean="0"/>
              <a:t>- према средствима којима се врши -</a:t>
            </a:r>
            <a:endParaRPr lang="en-US" smtClean="0"/>
          </a:p>
        </p:txBody>
      </p:sp>
      <p:sp>
        <p:nvSpPr>
          <p:cNvPr id="13315" name="Rectangle 3"/>
          <p:cNvSpPr>
            <a:spLocks noGrp="1" noChangeArrowheads="1"/>
          </p:cNvSpPr>
          <p:nvPr>
            <p:ph type="body" idx="4294967295"/>
          </p:nvPr>
        </p:nvSpPr>
        <p:spPr>
          <a:xfrm>
            <a:off x="0" y="2636838"/>
            <a:ext cx="9144000" cy="3744912"/>
          </a:xfrm>
        </p:spPr>
        <p:txBody>
          <a:bodyPr/>
          <a:lstStyle/>
          <a:p>
            <a:pPr algn="ctr">
              <a:buFontTx/>
              <a:buNone/>
            </a:pPr>
            <a:r>
              <a:rPr lang="sr-Cyrl-CS" sz="5400" smtClean="0"/>
              <a:t>МЕХАНИЧКА</a:t>
            </a:r>
          </a:p>
          <a:p>
            <a:pPr algn="ctr">
              <a:buFontTx/>
              <a:buNone/>
            </a:pPr>
            <a:r>
              <a:rPr lang="sr-Cyrl-CS" sz="5400" smtClean="0"/>
              <a:t>ФИЗИЧКА</a:t>
            </a:r>
          </a:p>
          <a:p>
            <a:pPr algn="ctr">
              <a:buFontTx/>
              <a:buNone/>
            </a:pPr>
            <a:r>
              <a:rPr lang="sr-Cyrl-CS" sz="5400" smtClean="0"/>
              <a:t>ХЕМИЈСКА</a:t>
            </a:r>
            <a:endParaRPr lang="en-US" sz="5400" smtClean="0"/>
          </a:p>
        </p:txBody>
      </p:sp>
    </p:spTree>
  </p:cSld>
  <p:clrMapOvr>
    <a:masterClrMapping/>
  </p:clrMapOvr>
  <p:timing>
    <p:tnLst>
      <p:par>
        <p:cTn id="1" dur="indefinite" restart="never" nodeType="tmRoot"/>
      </p:par>
    </p:tnLst>
  </p:timing>
</p:sld>
</file>

<file path=ppt/slides/slide1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906" name="Text Box 3"/>
          <p:cNvSpPr txBox="1">
            <a:spLocks noChangeArrowheads="1"/>
          </p:cNvSpPr>
          <p:nvPr/>
        </p:nvSpPr>
        <p:spPr bwMode="auto">
          <a:xfrm>
            <a:off x="457200" y="1295400"/>
            <a:ext cx="7924800" cy="5416550"/>
          </a:xfrm>
          <a:prstGeom prst="rect">
            <a:avLst/>
          </a:prstGeom>
          <a:noFill/>
          <a:ln w="9525">
            <a:noFill/>
            <a:miter lim="800000"/>
            <a:headEnd/>
            <a:tailEnd/>
          </a:ln>
        </p:spPr>
        <p:txBody>
          <a:bodyPr>
            <a:spAutoFit/>
          </a:bodyPr>
          <a:lstStyle/>
          <a:p>
            <a:pPr algn="just"/>
            <a:r>
              <a:rPr lang="en-US" sz="2400" b="1">
                <a:latin typeface="Times New Roman" pitchFamily="18" charset="0"/>
              </a:rPr>
              <a:t>C. MEDICINSKE RADNE JEDINICE</a:t>
            </a:r>
          </a:p>
          <a:p>
            <a:pPr algn="just"/>
            <a:endParaRPr lang="en-US" sz="1600" b="1">
              <a:latin typeface="Times New Roman" pitchFamily="18" charset="0"/>
            </a:endParaRPr>
          </a:p>
          <a:p>
            <a:pPr lvl="1" algn="just"/>
            <a:r>
              <a:rPr lang="en-US" sz="2400" b="1">
                <a:latin typeface="Times New Roman" pitchFamily="18" charset="0"/>
              </a:rPr>
              <a:t>C. 1. OPERACIONI BLOK</a:t>
            </a:r>
          </a:p>
          <a:p>
            <a:pPr lvl="2" algn="just"/>
            <a:r>
              <a:rPr lang="en-US" sz="2400" b="1">
                <a:latin typeface="Times New Roman" pitchFamily="18" charset="0"/>
              </a:rPr>
              <a:t>   OPERACIONA SALA</a:t>
            </a:r>
            <a:endParaRPr lang="en-US" sz="2000" b="1">
              <a:latin typeface="Times New Roman" pitchFamily="18" charset="0"/>
            </a:endParaRPr>
          </a:p>
          <a:p>
            <a:pPr algn="just"/>
            <a:endParaRPr lang="en-US" b="1">
              <a:latin typeface="Times New Roman" pitchFamily="18" charset="0"/>
            </a:endParaRPr>
          </a:p>
          <a:p>
            <a:pPr algn="just"/>
            <a:r>
              <a:rPr lang="en-US" sz="2800" b="1">
                <a:latin typeface="Times New Roman" pitchFamily="18" charset="0"/>
              </a:rPr>
              <a:t>Broj operacionih sala</a:t>
            </a:r>
          </a:p>
          <a:p>
            <a:pPr lvl="1" algn="just"/>
            <a:r>
              <a:rPr lang="en-US" sz="2400" b="1">
                <a:latin typeface="Times New Roman" pitchFamily="18" charset="0"/>
              </a:rPr>
              <a:t>Jedna operaciona sala na 50 hirurških postelja (</a:t>
            </a:r>
            <a:r>
              <a:rPr lang="en-US" sz="2400" b="1" i="1">
                <a:latin typeface="Times New Roman" pitchFamily="18" charset="0"/>
              </a:rPr>
              <a:t>30-60 postelja u zavisnosti od hirurške discipline</a:t>
            </a:r>
            <a:r>
              <a:rPr lang="en-US" sz="2400" b="1">
                <a:latin typeface="Times New Roman" pitchFamily="18" charset="0"/>
              </a:rPr>
              <a:t>)</a:t>
            </a:r>
          </a:p>
          <a:p>
            <a:pPr algn="just"/>
            <a:endParaRPr lang="en-US" b="1">
              <a:latin typeface="Times New Roman" pitchFamily="18" charset="0"/>
            </a:endParaRPr>
          </a:p>
          <a:p>
            <a:pPr algn="just"/>
            <a:r>
              <a:rPr lang="en-US" sz="2800" b="1">
                <a:latin typeface="Times New Roman" pitchFamily="18" charset="0"/>
              </a:rPr>
              <a:t>Površina operacione sale</a:t>
            </a:r>
          </a:p>
          <a:p>
            <a:pPr lvl="1" algn="just"/>
            <a:r>
              <a:rPr lang="en-US" sz="2400" b="1">
                <a:latin typeface="Times New Roman" pitchFamily="18" charset="0"/>
              </a:rPr>
              <a:t>Normalna 5m x 6 m = 30 m</a:t>
            </a:r>
            <a:r>
              <a:rPr lang="en-US" sz="2400" b="1" baseline="30000">
                <a:latin typeface="Times New Roman" pitchFamily="18" charset="0"/>
              </a:rPr>
              <a:t>2</a:t>
            </a:r>
            <a:endParaRPr lang="en-US" sz="2400" b="1">
              <a:latin typeface="Times New Roman" pitchFamily="18" charset="0"/>
            </a:endParaRPr>
          </a:p>
          <a:p>
            <a:pPr algn="just"/>
            <a:endParaRPr lang="en-US" b="1">
              <a:latin typeface="Times New Roman" pitchFamily="18" charset="0"/>
            </a:endParaRPr>
          </a:p>
          <a:p>
            <a:pPr algn="just"/>
            <a:r>
              <a:rPr lang="en-US" sz="2800" b="1">
                <a:latin typeface="Times New Roman" pitchFamily="18" charset="0"/>
              </a:rPr>
              <a:t>Osvetljenje </a:t>
            </a:r>
          </a:p>
          <a:p>
            <a:pPr lvl="1" algn="just"/>
            <a:r>
              <a:rPr lang="en-US" sz="2400" b="1">
                <a:latin typeface="Times New Roman" pitchFamily="18" charset="0"/>
              </a:rPr>
              <a:t>Specijalna veštačka rasveta konstruisana da ne daje senke</a:t>
            </a:r>
          </a:p>
        </p:txBody>
      </p:sp>
    </p:spTree>
  </p:cSld>
  <p:clrMapOvr>
    <a:masterClrMapping/>
  </p:clrMapOvr>
</p:sld>
</file>

<file path=ppt/slides/slide1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930" name="Text Box 3"/>
          <p:cNvSpPr txBox="1">
            <a:spLocks noChangeArrowheads="1"/>
          </p:cNvSpPr>
          <p:nvPr/>
        </p:nvSpPr>
        <p:spPr bwMode="auto">
          <a:xfrm>
            <a:off x="457200" y="1966913"/>
            <a:ext cx="7924800" cy="4400550"/>
          </a:xfrm>
          <a:prstGeom prst="rect">
            <a:avLst/>
          </a:prstGeom>
          <a:noFill/>
          <a:ln w="9525">
            <a:noFill/>
            <a:miter lim="800000"/>
            <a:headEnd/>
            <a:tailEnd/>
          </a:ln>
        </p:spPr>
        <p:txBody>
          <a:bodyPr>
            <a:spAutoFit/>
          </a:bodyPr>
          <a:lstStyle/>
          <a:p>
            <a:pPr algn="just"/>
            <a:r>
              <a:rPr lang="en-US" sz="2400" b="1">
                <a:latin typeface="Times New Roman" pitchFamily="18" charset="0"/>
              </a:rPr>
              <a:t>C. MEDICINSKE RADNE JEDINICE</a:t>
            </a:r>
          </a:p>
          <a:p>
            <a:pPr algn="just"/>
            <a:endParaRPr lang="en-US" sz="1600" b="1">
              <a:latin typeface="Times New Roman" pitchFamily="18" charset="0"/>
            </a:endParaRPr>
          </a:p>
          <a:p>
            <a:pPr lvl="1" algn="just"/>
            <a:r>
              <a:rPr lang="en-US" sz="2400" b="1">
                <a:latin typeface="Times New Roman" pitchFamily="18" charset="0"/>
              </a:rPr>
              <a:t>C. 1. OPERACIONI BLOK</a:t>
            </a:r>
          </a:p>
          <a:p>
            <a:pPr lvl="2" algn="just"/>
            <a:r>
              <a:rPr lang="en-US" sz="2400" b="1">
                <a:latin typeface="Times New Roman" pitchFamily="18" charset="0"/>
              </a:rPr>
              <a:t>   OPERACIONA SALA</a:t>
            </a:r>
            <a:endParaRPr lang="en-US" sz="2000" b="1">
              <a:latin typeface="Times New Roman" pitchFamily="18" charset="0"/>
            </a:endParaRPr>
          </a:p>
          <a:p>
            <a:pPr algn="just"/>
            <a:endParaRPr lang="en-US" b="1">
              <a:latin typeface="Times New Roman" pitchFamily="18" charset="0"/>
            </a:endParaRPr>
          </a:p>
          <a:p>
            <a:pPr algn="just"/>
            <a:r>
              <a:rPr lang="en-US" sz="2800" b="1">
                <a:latin typeface="Times New Roman" pitchFamily="18" charset="0"/>
              </a:rPr>
              <a:t>Ventilacija</a:t>
            </a:r>
          </a:p>
          <a:p>
            <a:pPr lvl="1" algn="just"/>
            <a:r>
              <a:rPr lang="en-US" sz="2400" b="1">
                <a:latin typeface="Times New Roman" pitchFamily="18" charset="0"/>
              </a:rPr>
              <a:t>Veštačka (</a:t>
            </a:r>
            <a:r>
              <a:rPr lang="en-US" sz="2400" b="1" i="1">
                <a:latin typeface="Times New Roman" pitchFamily="18" charset="0"/>
              </a:rPr>
              <a:t>klimatizacija najpovoljnija</a:t>
            </a:r>
            <a:r>
              <a:rPr lang="en-US" sz="2400" b="1">
                <a:latin typeface="Times New Roman" pitchFamily="18" charset="0"/>
              </a:rPr>
              <a:t>)</a:t>
            </a:r>
          </a:p>
          <a:p>
            <a:pPr lvl="1" algn="just"/>
            <a:endParaRPr lang="en-US" b="1">
              <a:latin typeface="Times New Roman" pitchFamily="18" charset="0"/>
            </a:endParaRPr>
          </a:p>
          <a:p>
            <a:pPr algn="just"/>
            <a:r>
              <a:rPr lang="en-US" sz="2800" b="1">
                <a:latin typeface="Times New Roman" pitchFamily="18" charset="0"/>
              </a:rPr>
              <a:t>Zidovi i pod </a:t>
            </a:r>
          </a:p>
          <a:p>
            <a:pPr lvl="1" algn="just"/>
            <a:r>
              <a:rPr lang="en-US" sz="2400" b="1">
                <a:latin typeface="Times New Roman" pitchFamily="18" charset="0"/>
              </a:rPr>
              <a:t>Keramičke pločice svetlo zelene, plave ili sive boje na podu i zidovima, vez uglova sa sifonom za oticanje vode na podu</a:t>
            </a:r>
            <a:r>
              <a:rPr lang="en-US" sz="2800" b="1">
                <a:latin typeface="Times New Roman" pitchFamily="18" charset="0"/>
              </a:rPr>
              <a:t>.</a:t>
            </a:r>
            <a:endParaRPr lang="en-US" b="1" u="sng">
              <a:latin typeface="Times New Roman" pitchFamily="18" charset="0"/>
            </a:endParaRPr>
          </a:p>
        </p:txBody>
      </p:sp>
    </p:spTree>
  </p:cSld>
  <p:clrMapOvr>
    <a:masterClrMapping/>
  </p:clrMapOvr>
</p:sld>
</file>

<file path=ppt/slides/slide1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954" name="Text Box 3"/>
          <p:cNvSpPr txBox="1">
            <a:spLocks noChangeArrowheads="1"/>
          </p:cNvSpPr>
          <p:nvPr/>
        </p:nvSpPr>
        <p:spPr bwMode="auto">
          <a:xfrm>
            <a:off x="457200" y="1600200"/>
            <a:ext cx="7924800" cy="4973638"/>
          </a:xfrm>
          <a:prstGeom prst="rect">
            <a:avLst/>
          </a:prstGeom>
          <a:noFill/>
          <a:ln w="9525">
            <a:noFill/>
            <a:miter lim="800000"/>
            <a:headEnd/>
            <a:tailEnd/>
          </a:ln>
        </p:spPr>
        <p:txBody>
          <a:bodyPr>
            <a:spAutoFit/>
          </a:bodyPr>
          <a:lstStyle/>
          <a:p>
            <a:pPr algn="just"/>
            <a:r>
              <a:rPr lang="en-US" sz="2800" b="1">
                <a:latin typeface="Times New Roman" pitchFamily="18" charset="0"/>
              </a:rPr>
              <a:t>II. ADMINISTRATIVNO-EKONOMSKI DEO</a:t>
            </a:r>
          </a:p>
          <a:p>
            <a:endParaRPr lang="en-US" b="1">
              <a:latin typeface="Times New Roman" pitchFamily="18" charset="0"/>
            </a:endParaRPr>
          </a:p>
          <a:p>
            <a:pPr lvl="2"/>
            <a:r>
              <a:rPr lang="en-US" sz="2800" b="1">
                <a:latin typeface="Times New Roman" pitchFamily="18" charset="0"/>
              </a:rPr>
              <a:t>A. UPRAVA I ADMINISTRACIJA</a:t>
            </a:r>
          </a:p>
          <a:p>
            <a:pPr lvl="2"/>
            <a:endParaRPr lang="en-US" b="1">
              <a:latin typeface="Times New Roman" pitchFamily="18" charset="0"/>
            </a:endParaRPr>
          </a:p>
          <a:p>
            <a:pPr lvl="2"/>
            <a:r>
              <a:rPr lang="en-US" sz="2800" b="1">
                <a:latin typeface="Times New Roman" pitchFamily="18" charset="0"/>
              </a:rPr>
              <a:t>B. KUHINJA</a:t>
            </a:r>
          </a:p>
          <a:p>
            <a:pPr lvl="2"/>
            <a:endParaRPr lang="en-US" b="1">
              <a:latin typeface="Times New Roman" pitchFamily="18" charset="0"/>
            </a:endParaRPr>
          </a:p>
          <a:p>
            <a:pPr lvl="2"/>
            <a:r>
              <a:rPr lang="en-US" sz="2800" b="1">
                <a:latin typeface="Times New Roman" pitchFamily="18" charset="0"/>
              </a:rPr>
              <a:t>C. PERIONICA RUBLJA</a:t>
            </a:r>
          </a:p>
          <a:p>
            <a:pPr lvl="2"/>
            <a:endParaRPr lang="en-US" b="1">
              <a:latin typeface="Times New Roman" pitchFamily="18" charset="0"/>
            </a:endParaRPr>
          </a:p>
          <a:p>
            <a:pPr lvl="2"/>
            <a:r>
              <a:rPr lang="en-US" sz="2800" b="1">
                <a:latin typeface="Times New Roman" pitchFamily="18" charset="0"/>
              </a:rPr>
              <a:t>D. DEZINFEKCIJA</a:t>
            </a:r>
          </a:p>
          <a:p>
            <a:pPr lvl="2"/>
            <a:endParaRPr lang="en-US" b="1">
              <a:latin typeface="Times New Roman" pitchFamily="18" charset="0"/>
            </a:endParaRPr>
          </a:p>
          <a:p>
            <a:pPr lvl="2"/>
            <a:r>
              <a:rPr lang="en-US" sz="2800" b="1">
                <a:latin typeface="Times New Roman" pitchFamily="18" charset="0"/>
              </a:rPr>
              <a:t>E. UKLANJANJE OTPADAKA</a:t>
            </a:r>
          </a:p>
          <a:p>
            <a:pPr lvl="2"/>
            <a:endParaRPr lang="en-US" b="1">
              <a:latin typeface="Times New Roman" pitchFamily="18" charset="0"/>
            </a:endParaRPr>
          </a:p>
          <a:p>
            <a:pPr lvl="2" algn="just"/>
            <a:r>
              <a:rPr lang="en-US" sz="2800" b="1">
                <a:latin typeface="Times New Roman" pitchFamily="18" charset="0"/>
              </a:rPr>
              <a:t>F. LOŽIONICA</a:t>
            </a:r>
            <a:endParaRPr lang="en-US" sz="2400" b="1">
              <a:latin typeface="Times New Roman" pitchFamily="18" charset="0"/>
            </a:endParaRPr>
          </a:p>
          <a:p>
            <a:pPr algn="just"/>
            <a:endParaRPr lang="en-US" sz="1600" b="1">
              <a:latin typeface="Times New Roman" pitchFamily="18" charset="0"/>
            </a:endParaRPr>
          </a:p>
        </p:txBody>
      </p:sp>
    </p:spTree>
  </p:cSld>
  <p:clrMapOvr>
    <a:masterClrMapping/>
  </p:clrMapOvr>
</p:sld>
</file>

<file path=ppt/slides/slide1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78" name="Text Box 3"/>
          <p:cNvSpPr txBox="1">
            <a:spLocks noChangeArrowheads="1"/>
          </p:cNvSpPr>
          <p:nvPr/>
        </p:nvSpPr>
        <p:spPr bwMode="auto">
          <a:xfrm>
            <a:off x="457200" y="1066800"/>
            <a:ext cx="8382000" cy="6124575"/>
          </a:xfrm>
          <a:prstGeom prst="rect">
            <a:avLst/>
          </a:prstGeom>
          <a:noFill/>
          <a:ln w="9525">
            <a:noFill/>
            <a:miter lim="800000"/>
            <a:headEnd/>
            <a:tailEnd/>
          </a:ln>
        </p:spPr>
        <p:txBody>
          <a:bodyPr>
            <a:spAutoFit/>
          </a:bodyPr>
          <a:lstStyle/>
          <a:p>
            <a:pPr algn="just"/>
            <a:r>
              <a:rPr lang="en-US" sz="2400" b="1">
                <a:latin typeface="Times New Roman" pitchFamily="18" charset="0"/>
              </a:rPr>
              <a:t>II. ADMINISTRATIVNO-EKONOMSKI DEO</a:t>
            </a:r>
          </a:p>
          <a:p>
            <a:endParaRPr lang="en-US" sz="1600" b="1">
              <a:latin typeface="Times New Roman" pitchFamily="18" charset="0"/>
            </a:endParaRPr>
          </a:p>
          <a:p>
            <a:pPr lvl="1"/>
            <a:r>
              <a:rPr lang="en-US" sz="2400" b="1">
                <a:latin typeface="Times New Roman" pitchFamily="18" charset="0"/>
              </a:rPr>
              <a:t>B. KUHINJA</a:t>
            </a:r>
          </a:p>
          <a:p>
            <a:pPr algn="just"/>
            <a:endParaRPr lang="en-US" sz="1200" b="1">
              <a:latin typeface="Times New Roman" pitchFamily="18" charset="0"/>
            </a:endParaRPr>
          </a:p>
          <a:p>
            <a:pPr algn="just"/>
            <a:r>
              <a:rPr lang="en-US" sz="2400" b="1">
                <a:latin typeface="Times New Roman" pitchFamily="18" charset="0"/>
              </a:rPr>
              <a:t>	Položaj</a:t>
            </a:r>
          </a:p>
          <a:p>
            <a:pPr lvl="3" algn="just"/>
            <a:r>
              <a:rPr lang="en-US" sz="2400" b="1">
                <a:latin typeface="Times New Roman" pitchFamily="18" charset="0"/>
              </a:rPr>
              <a:t>Najbolji van zgrade stacionara sa orijentacijom prema </a:t>
            </a:r>
          </a:p>
          <a:p>
            <a:pPr lvl="3" algn="just"/>
            <a:r>
              <a:rPr lang="en-US" sz="2400" b="1">
                <a:latin typeface="Times New Roman" pitchFamily="18" charset="0"/>
              </a:rPr>
              <a:t>severu.</a:t>
            </a:r>
          </a:p>
          <a:p>
            <a:pPr algn="just"/>
            <a:endParaRPr lang="en-US" sz="1200" b="1">
              <a:latin typeface="Times New Roman" pitchFamily="18" charset="0"/>
            </a:endParaRPr>
          </a:p>
          <a:p>
            <a:pPr lvl="2" algn="just"/>
            <a:r>
              <a:rPr lang="en-US" sz="2400" b="1">
                <a:latin typeface="Times New Roman" pitchFamily="18" charset="0"/>
              </a:rPr>
              <a:t>Veličina</a:t>
            </a:r>
          </a:p>
          <a:p>
            <a:pPr lvl="3" algn="just"/>
            <a:r>
              <a:rPr lang="en-US" sz="2400" b="1">
                <a:latin typeface="Times New Roman" pitchFamily="18" charset="0"/>
              </a:rPr>
              <a:t>Zavisi od kapaciteta bolnice</a:t>
            </a:r>
          </a:p>
          <a:p>
            <a:pPr lvl="2" algn="just"/>
            <a:r>
              <a:rPr lang="en-US" sz="2400" b="1">
                <a:latin typeface="Times New Roman" pitchFamily="18" charset="0"/>
              </a:rPr>
              <a:t>	1,6 m</a:t>
            </a:r>
            <a:r>
              <a:rPr lang="en-US" sz="2400" b="1" baseline="30000">
                <a:latin typeface="Times New Roman" pitchFamily="18" charset="0"/>
              </a:rPr>
              <a:t>2</a:t>
            </a:r>
            <a:r>
              <a:rPr lang="en-US" sz="2400" b="1">
                <a:latin typeface="Times New Roman" pitchFamily="18" charset="0"/>
              </a:rPr>
              <a:t>/bolesnik za bolnice od 50 bolesnika</a:t>
            </a:r>
          </a:p>
          <a:p>
            <a:pPr lvl="2" algn="just"/>
            <a:r>
              <a:rPr lang="en-US" sz="2400" b="1">
                <a:latin typeface="Times New Roman" pitchFamily="18" charset="0"/>
              </a:rPr>
              <a:t>	1,1 m</a:t>
            </a:r>
            <a:r>
              <a:rPr lang="en-US" sz="2400" b="1" baseline="30000">
                <a:latin typeface="Times New Roman" pitchFamily="18" charset="0"/>
              </a:rPr>
              <a:t>2</a:t>
            </a:r>
            <a:r>
              <a:rPr lang="en-US" sz="2400" b="1">
                <a:latin typeface="Times New Roman" pitchFamily="18" charset="0"/>
              </a:rPr>
              <a:t>/ bolesnik za bolnice od 100 bolesnika</a:t>
            </a:r>
          </a:p>
          <a:p>
            <a:pPr lvl="2" algn="just"/>
            <a:r>
              <a:rPr lang="en-US" sz="2400" b="1">
                <a:latin typeface="Times New Roman" pitchFamily="18" charset="0"/>
              </a:rPr>
              <a:t>	0,7 m</a:t>
            </a:r>
            <a:r>
              <a:rPr lang="en-US" sz="2400" b="1" baseline="30000">
                <a:latin typeface="Times New Roman" pitchFamily="18" charset="0"/>
              </a:rPr>
              <a:t>2</a:t>
            </a:r>
            <a:r>
              <a:rPr lang="en-US" sz="2400" b="1">
                <a:latin typeface="Times New Roman" pitchFamily="18" charset="0"/>
              </a:rPr>
              <a:t>/ bolesnik za bolnice od 500 bolesnika</a:t>
            </a:r>
          </a:p>
          <a:p>
            <a:pPr lvl="2" algn="just"/>
            <a:r>
              <a:rPr lang="en-US" sz="2400" b="1">
                <a:latin typeface="Times New Roman" pitchFamily="18" charset="0"/>
              </a:rPr>
              <a:t>	0,5 m</a:t>
            </a:r>
            <a:r>
              <a:rPr lang="en-US" sz="2400" b="1" baseline="30000">
                <a:latin typeface="Times New Roman" pitchFamily="18" charset="0"/>
              </a:rPr>
              <a:t>2</a:t>
            </a:r>
            <a:r>
              <a:rPr lang="en-US" sz="2400" b="1">
                <a:latin typeface="Times New Roman" pitchFamily="18" charset="0"/>
              </a:rPr>
              <a:t>/ bolesnik za bolnice od 1000 bolesnika</a:t>
            </a:r>
          </a:p>
          <a:p>
            <a:pPr algn="just"/>
            <a:r>
              <a:rPr lang="en-US" sz="2400" b="1">
                <a:latin typeface="Times New Roman" pitchFamily="18" charset="0"/>
              </a:rPr>
              <a:t>	Glavna kuhinja za termičku obradu zauzima 2/3  P</a:t>
            </a:r>
          </a:p>
          <a:p>
            <a:pPr algn="just"/>
            <a:r>
              <a:rPr lang="en-US" sz="2400" b="1">
                <a:latin typeface="Times New Roman" pitchFamily="18" charset="0"/>
              </a:rPr>
              <a:t>	Magacini zauzimaju 1/2 P kuhinjskog bloka</a:t>
            </a:r>
          </a:p>
          <a:p>
            <a:pPr lvl="2"/>
            <a:endParaRPr lang="en-US" sz="1600" b="1">
              <a:latin typeface="Times New Roman" pitchFamily="18" charset="0"/>
            </a:endParaRPr>
          </a:p>
        </p:txBody>
      </p:sp>
    </p:spTree>
  </p:cSld>
  <p:clrMapOvr>
    <a:masterClrMapping/>
  </p:clrMapOvr>
</p:sld>
</file>

<file path=ppt/slides/slide1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002" name="Text Box 3"/>
          <p:cNvSpPr txBox="1">
            <a:spLocks noChangeArrowheads="1"/>
          </p:cNvSpPr>
          <p:nvPr/>
        </p:nvSpPr>
        <p:spPr bwMode="auto">
          <a:xfrm>
            <a:off x="457200" y="1257300"/>
            <a:ext cx="8382000" cy="5508625"/>
          </a:xfrm>
          <a:prstGeom prst="rect">
            <a:avLst/>
          </a:prstGeom>
          <a:noFill/>
          <a:ln w="9525">
            <a:noFill/>
            <a:miter lim="800000"/>
            <a:headEnd/>
            <a:tailEnd/>
          </a:ln>
        </p:spPr>
        <p:txBody>
          <a:bodyPr>
            <a:spAutoFit/>
          </a:bodyPr>
          <a:lstStyle/>
          <a:p>
            <a:pPr algn="just"/>
            <a:r>
              <a:rPr lang="en-US" sz="2400" b="1">
                <a:latin typeface="Times New Roman" pitchFamily="18" charset="0"/>
              </a:rPr>
              <a:t>II. ADMINISTRATIVNO-EKONOMSKI DEO</a:t>
            </a:r>
          </a:p>
          <a:p>
            <a:endParaRPr lang="en-US" sz="1600" b="1">
              <a:latin typeface="Times New Roman" pitchFamily="18" charset="0"/>
            </a:endParaRPr>
          </a:p>
          <a:p>
            <a:pPr lvl="1"/>
            <a:r>
              <a:rPr lang="en-US" sz="2400" b="1">
                <a:latin typeface="Times New Roman" pitchFamily="18" charset="0"/>
              </a:rPr>
              <a:t>C. PERIONICA RUBLJA</a:t>
            </a:r>
          </a:p>
          <a:p>
            <a:pPr algn="just"/>
            <a:endParaRPr lang="en-US" sz="2400" b="1">
              <a:latin typeface="Times New Roman" pitchFamily="18" charset="0"/>
            </a:endParaRPr>
          </a:p>
          <a:p>
            <a:pPr algn="just"/>
            <a:r>
              <a:rPr lang="en-US" sz="2400" b="1">
                <a:latin typeface="Times New Roman" pitchFamily="18" charset="0"/>
              </a:rPr>
              <a:t>	Položaj</a:t>
            </a:r>
          </a:p>
          <a:p>
            <a:pPr algn="just"/>
            <a:r>
              <a:rPr lang="en-US" sz="2400" b="1">
                <a:latin typeface="Times New Roman" pitchFamily="18" charset="0"/>
              </a:rPr>
              <a:t>		Najčešće u suterenu zgrade</a:t>
            </a:r>
          </a:p>
          <a:p>
            <a:pPr algn="just"/>
            <a:endParaRPr lang="en-US" sz="2400" b="1">
              <a:latin typeface="Times New Roman" pitchFamily="18" charset="0"/>
            </a:endParaRPr>
          </a:p>
          <a:p>
            <a:pPr algn="just"/>
            <a:r>
              <a:rPr lang="en-US" sz="2400" b="1">
                <a:latin typeface="Times New Roman" pitchFamily="18" charset="0"/>
              </a:rPr>
              <a:t>	Prostorije i površina</a:t>
            </a:r>
          </a:p>
          <a:p>
            <a:pPr lvl="4" algn="just"/>
            <a:r>
              <a:rPr lang="en-US" sz="2400" b="1">
                <a:latin typeface="Times New Roman" pitchFamily="18" charset="0"/>
              </a:rPr>
              <a:t>Za prijem i sortiranje rublja (</a:t>
            </a:r>
            <a:r>
              <a:rPr lang="en-US" sz="2400" b="1" i="1">
                <a:latin typeface="Times New Roman" pitchFamily="18" charset="0"/>
              </a:rPr>
              <a:t>8 m</a:t>
            </a:r>
            <a:r>
              <a:rPr lang="en-US" sz="2400" b="1" i="1" baseline="30000">
                <a:latin typeface="Times New Roman" pitchFamily="18" charset="0"/>
              </a:rPr>
              <a:t>2</a:t>
            </a:r>
            <a:r>
              <a:rPr lang="en-US" sz="2400" b="1" i="1">
                <a:latin typeface="Times New Roman" pitchFamily="18" charset="0"/>
              </a:rPr>
              <a:t>/100 postelja</a:t>
            </a:r>
            <a:r>
              <a:rPr lang="en-US" sz="2400" b="1">
                <a:latin typeface="Times New Roman" pitchFamily="18" charset="0"/>
              </a:rPr>
              <a:t>), za potapanje (</a:t>
            </a:r>
            <a:r>
              <a:rPr lang="en-US" sz="2400" b="1" i="1">
                <a:latin typeface="Times New Roman" pitchFamily="18" charset="0"/>
              </a:rPr>
              <a:t>2-5 m</a:t>
            </a:r>
            <a:r>
              <a:rPr lang="en-US" sz="2400" b="1" i="1" baseline="30000">
                <a:latin typeface="Times New Roman" pitchFamily="18" charset="0"/>
              </a:rPr>
              <a:t>2</a:t>
            </a:r>
            <a:r>
              <a:rPr lang="en-US" sz="2400" b="1" i="1">
                <a:latin typeface="Times New Roman" pitchFamily="18" charset="0"/>
              </a:rPr>
              <a:t>/100 postelja</a:t>
            </a:r>
            <a:r>
              <a:rPr lang="en-US" sz="2400" b="1">
                <a:latin typeface="Times New Roman" pitchFamily="18" charset="0"/>
              </a:rPr>
              <a:t>), za pranje (</a:t>
            </a:r>
            <a:r>
              <a:rPr lang="en-US" sz="2400" b="1" i="1">
                <a:latin typeface="Times New Roman" pitchFamily="18" charset="0"/>
              </a:rPr>
              <a:t>20-30 m</a:t>
            </a:r>
            <a:r>
              <a:rPr lang="en-US" sz="2400" b="1" i="1" baseline="30000">
                <a:latin typeface="Times New Roman" pitchFamily="18" charset="0"/>
              </a:rPr>
              <a:t>2</a:t>
            </a:r>
            <a:r>
              <a:rPr lang="en-US" sz="2400" b="1" i="1">
                <a:latin typeface="Times New Roman" pitchFamily="18" charset="0"/>
              </a:rPr>
              <a:t>/100 postelja</a:t>
            </a:r>
            <a:r>
              <a:rPr lang="en-US" sz="2400" b="1">
                <a:latin typeface="Times New Roman" pitchFamily="18" charset="0"/>
              </a:rPr>
              <a:t>), za sušenje </a:t>
            </a:r>
            <a:r>
              <a:rPr lang="en-US" sz="2400" b="1" i="1">
                <a:latin typeface="Times New Roman" pitchFamily="18" charset="0"/>
              </a:rPr>
              <a:t>(2-6 m</a:t>
            </a:r>
            <a:r>
              <a:rPr lang="en-US" sz="2400" b="1" i="1" baseline="30000">
                <a:latin typeface="Times New Roman" pitchFamily="18" charset="0"/>
              </a:rPr>
              <a:t>2</a:t>
            </a:r>
            <a:r>
              <a:rPr lang="en-US" sz="2400" b="1" i="1">
                <a:latin typeface="Times New Roman" pitchFamily="18" charset="0"/>
              </a:rPr>
              <a:t>/100 postelja</a:t>
            </a:r>
            <a:r>
              <a:rPr lang="en-US" sz="2400" b="1">
                <a:latin typeface="Times New Roman" pitchFamily="18" charset="0"/>
              </a:rPr>
              <a:t>), za peglanje (</a:t>
            </a:r>
            <a:r>
              <a:rPr lang="en-US" sz="2400" b="1" i="1">
                <a:latin typeface="Times New Roman" pitchFamily="18" charset="0"/>
              </a:rPr>
              <a:t>10-15 m</a:t>
            </a:r>
            <a:r>
              <a:rPr lang="en-US" sz="2400" b="1" i="1" baseline="30000">
                <a:latin typeface="Times New Roman" pitchFamily="18" charset="0"/>
              </a:rPr>
              <a:t>2</a:t>
            </a:r>
            <a:r>
              <a:rPr lang="en-US" sz="2400" b="1" i="1">
                <a:latin typeface="Times New Roman" pitchFamily="18" charset="0"/>
              </a:rPr>
              <a:t>/100 postelja</a:t>
            </a:r>
            <a:r>
              <a:rPr lang="en-US" sz="2400" b="1">
                <a:latin typeface="Times New Roman" pitchFamily="18" charset="0"/>
              </a:rPr>
              <a:t>), za krpljenje </a:t>
            </a:r>
            <a:r>
              <a:rPr lang="en-US" sz="2400" b="1" i="1">
                <a:latin typeface="Times New Roman" pitchFamily="18" charset="0"/>
              </a:rPr>
              <a:t>(5-8 m</a:t>
            </a:r>
            <a:r>
              <a:rPr lang="en-US" sz="2400" b="1" i="1" baseline="30000">
                <a:latin typeface="Times New Roman" pitchFamily="18" charset="0"/>
              </a:rPr>
              <a:t>2</a:t>
            </a:r>
            <a:r>
              <a:rPr lang="en-US" sz="2400" b="1" i="1">
                <a:latin typeface="Times New Roman" pitchFamily="18" charset="0"/>
              </a:rPr>
              <a:t>/100 postelja</a:t>
            </a:r>
            <a:r>
              <a:rPr lang="en-US" sz="2400" b="1">
                <a:latin typeface="Times New Roman" pitchFamily="18" charset="0"/>
              </a:rPr>
              <a:t>) i ostava za čisto rublje (</a:t>
            </a:r>
            <a:r>
              <a:rPr lang="en-US" sz="2400" b="1" i="1">
                <a:latin typeface="Times New Roman" pitchFamily="18" charset="0"/>
              </a:rPr>
              <a:t>5 m</a:t>
            </a:r>
            <a:r>
              <a:rPr lang="en-US" sz="2400" b="1" i="1" baseline="30000">
                <a:latin typeface="Times New Roman" pitchFamily="18" charset="0"/>
              </a:rPr>
              <a:t>2</a:t>
            </a:r>
            <a:r>
              <a:rPr lang="en-US" sz="2400" b="1" i="1">
                <a:latin typeface="Times New Roman" pitchFamily="18" charset="0"/>
              </a:rPr>
              <a:t>/100 postelja</a:t>
            </a:r>
            <a:r>
              <a:rPr lang="en-US" sz="2400" b="1">
                <a:latin typeface="Times New Roman" pitchFamily="18" charset="0"/>
              </a:rPr>
              <a:t>), garderoba i sanitarne prostorije za zaposlene, soba za odmor. </a:t>
            </a:r>
            <a:endParaRPr lang="en-US" sz="1600" b="1">
              <a:latin typeface="Times New Roman" pitchFamily="18" charset="0"/>
            </a:endParaRPr>
          </a:p>
        </p:txBody>
      </p:sp>
    </p:spTree>
  </p:cSld>
  <p:clrMapOvr>
    <a:masterClrMapping/>
  </p:clrMapOvr>
</p:sld>
</file>

<file path=ppt/slides/slide1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9026" name="Text Box 2"/>
          <p:cNvSpPr txBox="1">
            <a:spLocks noChangeArrowheads="1"/>
          </p:cNvSpPr>
          <p:nvPr/>
        </p:nvSpPr>
        <p:spPr bwMode="auto">
          <a:xfrm>
            <a:off x="457200" y="533400"/>
            <a:ext cx="8686800" cy="646113"/>
          </a:xfrm>
          <a:prstGeom prst="rect">
            <a:avLst/>
          </a:prstGeom>
          <a:noFill/>
          <a:ln w="9525">
            <a:noFill/>
            <a:miter lim="800000"/>
            <a:headEnd/>
            <a:tailEnd/>
          </a:ln>
        </p:spPr>
        <p:txBody>
          <a:bodyPr>
            <a:spAutoFit/>
          </a:bodyPr>
          <a:lstStyle/>
          <a:p>
            <a:pPr>
              <a:spcBef>
                <a:spcPct val="50000"/>
              </a:spcBef>
            </a:pPr>
            <a:r>
              <a:rPr lang="en-US" sz="3200" b="1">
                <a:latin typeface="Times New Roman" pitchFamily="18" charset="0"/>
              </a:rPr>
              <a:t>BOLNIČKE INFEKCIJE</a:t>
            </a:r>
            <a:r>
              <a:rPr lang="sl-SI" sz="3200" b="1">
                <a:latin typeface="Times New Roman" pitchFamily="18" charset="0"/>
              </a:rPr>
              <a:t>- </a:t>
            </a:r>
            <a:r>
              <a:rPr lang="en-US" sz="2800" b="1">
                <a:latin typeface="Times New Roman" pitchFamily="18" charset="0"/>
              </a:rPr>
              <a:t>ELEMENTI BOLNICE</a:t>
            </a:r>
            <a:r>
              <a:rPr lang="en-US" sz="3600" b="1">
                <a:latin typeface="Times New Roman" pitchFamily="18" charset="0"/>
              </a:rPr>
              <a:t> </a:t>
            </a:r>
          </a:p>
        </p:txBody>
      </p:sp>
      <p:sp>
        <p:nvSpPr>
          <p:cNvPr id="129027" name="Text Box 3"/>
          <p:cNvSpPr txBox="1">
            <a:spLocks noChangeArrowheads="1"/>
          </p:cNvSpPr>
          <p:nvPr/>
        </p:nvSpPr>
        <p:spPr bwMode="auto">
          <a:xfrm>
            <a:off x="457200" y="1257300"/>
            <a:ext cx="8382000" cy="5461000"/>
          </a:xfrm>
          <a:prstGeom prst="rect">
            <a:avLst/>
          </a:prstGeom>
          <a:noFill/>
          <a:ln w="9525">
            <a:noFill/>
            <a:miter lim="800000"/>
            <a:headEnd/>
            <a:tailEnd/>
          </a:ln>
        </p:spPr>
        <p:txBody>
          <a:bodyPr>
            <a:spAutoFit/>
          </a:bodyPr>
          <a:lstStyle/>
          <a:p>
            <a:pPr algn="just"/>
            <a:r>
              <a:rPr lang="en-US" sz="2800" b="1">
                <a:latin typeface="Times New Roman" pitchFamily="18" charset="0"/>
              </a:rPr>
              <a:t>II. ADMINISTRATIVNO-EKONOMSKI DEO</a:t>
            </a:r>
          </a:p>
          <a:p>
            <a:pPr lvl="4"/>
            <a:endParaRPr lang="en-US" sz="2800" b="1">
              <a:latin typeface="Times New Roman" pitchFamily="18" charset="0"/>
            </a:endParaRPr>
          </a:p>
          <a:p>
            <a:pPr lvl="1"/>
            <a:r>
              <a:rPr lang="en-US" sz="2800" b="1">
                <a:latin typeface="Times New Roman" pitchFamily="18" charset="0"/>
              </a:rPr>
              <a:t>D. DEZINFEKCIJA</a:t>
            </a:r>
          </a:p>
          <a:p>
            <a:pPr algn="just"/>
            <a:endParaRPr lang="en-US" sz="2800" b="1">
              <a:latin typeface="Times New Roman" pitchFamily="18" charset="0"/>
            </a:endParaRPr>
          </a:p>
          <a:p>
            <a:pPr algn="just"/>
            <a:r>
              <a:rPr lang="en-US" sz="2800" b="1">
                <a:latin typeface="Times New Roman" pitchFamily="18" charset="0"/>
              </a:rPr>
              <a:t>	Položaj</a:t>
            </a:r>
          </a:p>
          <a:p>
            <a:pPr algn="just"/>
            <a:endParaRPr lang="en-US" sz="2800" b="1">
              <a:latin typeface="Times New Roman" pitchFamily="18" charset="0"/>
            </a:endParaRPr>
          </a:p>
          <a:p>
            <a:pPr algn="just"/>
            <a:r>
              <a:rPr lang="en-US" sz="2800" b="1">
                <a:latin typeface="Times New Roman" pitchFamily="18" charset="0"/>
              </a:rPr>
              <a:t>		Najbolje uz prijemno odeljenje</a:t>
            </a:r>
          </a:p>
          <a:p>
            <a:pPr algn="just"/>
            <a:r>
              <a:rPr lang="en-US" sz="2800" b="1">
                <a:latin typeface="Times New Roman" pitchFamily="18" charset="0"/>
              </a:rPr>
              <a:t>	</a:t>
            </a:r>
          </a:p>
          <a:p>
            <a:pPr algn="just"/>
            <a:r>
              <a:rPr lang="en-US" sz="2800" b="1">
                <a:latin typeface="Times New Roman" pitchFamily="18" charset="0"/>
              </a:rPr>
              <a:t>	Sadržaji koji se dezinfikuju</a:t>
            </a:r>
          </a:p>
          <a:p>
            <a:pPr algn="just"/>
            <a:endParaRPr lang="en-US" sz="2800" b="1">
              <a:latin typeface="Times New Roman" pitchFamily="18" charset="0"/>
            </a:endParaRPr>
          </a:p>
          <a:p>
            <a:pPr lvl="4" algn="just"/>
            <a:r>
              <a:rPr lang="en-US" sz="2800" b="1">
                <a:latin typeface="Times New Roman" pitchFamily="18" charset="0"/>
              </a:rPr>
              <a:t>Posteljina, odeća, obuća, rublje, nameštaj, ekskreta, kreveta, prostorija</a:t>
            </a:r>
          </a:p>
          <a:p>
            <a:endParaRPr lang="en-US" sz="1600" b="1">
              <a:solidFill>
                <a:srgbClr val="FFFF99"/>
              </a:solidFill>
              <a:latin typeface="Times New Roman" pitchFamily="18" charset="0"/>
            </a:endParaRPr>
          </a:p>
        </p:txBody>
      </p:sp>
    </p:spTree>
  </p:cSld>
  <p:clrMapOvr>
    <a:masterClrMapping/>
  </p:clrMapOvr>
</p:sld>
</file>

<file path=ppt/slides/slide1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4019" name="Rectangle 3"/>
          <p:cNvSpPr>
            <a:spLocks noGrp="1" noChangeArrowheads="1"/>
          </p:cNvSpPr>
          <p:nvPr>
            <p:ph type="body" idx="4294967295"/>
          </p:nvPr>
        </p:nvSpPr>
        <p:spPr>
          <a:xfrm>
            <a:off x="533400" y="1905000"/>
            <a:ext cx="8305800" cy="4495800"/>
          </a:xfrm>
        </p:spPr>
        <p:txBody>
          <a:bodyPr/>
          <a:lstStyle/>
          <a:p>
            <a:pPr>
              <a:lnSpc>
                <a:spcPct val="80000"/>
              </a:lnSpc>
              <a:buFontTx/>
              <a:buNone/>
            </a:pPr>
            <a:r>
              <a:rPr lang="sr-Cyrl-CS" sz="2000" smtClean="0"/>
              <a:t>ПРЕВЕНЦИЈА И КОНТРОЛА БОЛНИЧКИХ ИНФЕКЦИЈА </a:t>
            </a:r>
          </a:p>
          <a:p>
            <a:pPr>
              <a:lnSpc>
                <a:spcPct val="80000"/>
              </a:lnSpc>
              <a:buFontTx/>
              <a:buNone/>
            </a:pPr>
            <a:r>
              <a:rPr lang="sr-Cyrl-CS" sz="2000" smtClean="0"/>
              <a:t>                     </a:t>
            </a:r>
          </a:p>
          <a:p>
            <a:pPr algn="just">
              <a:lnSpc>
                <a:spcPct val="95000"/>
              </a:lnSpc>
              <a:buFontTx/>
              <a:buNone/>
            </a:pPr>
            <a:r>
              <a:rPr lang="sr-Cyrl-CS" sz="2000" smtClean="0"/>
              <a:t>Превенција и контрола интрахоспиталних инфекција морају се обављати на организован начин уз коришћење свих постојећих искустава и знања. Не сме се заборавити мултидисциплинарност овог проблема. Неопходно је да све здравствене установе, посебно стационарне, имају стручну комисију за спречавање и сузбијање интрахоспиталних инфекција.</a:t>
            </a:r>
          </a:p>
          <a:p>
            <a:pPr algn="just">
              <a:lnSpc>
                <a:spcPct val="95000"/>
              </a:lnSpc>
              <a:buFontTx/>
              <a:buNone/>
            </a:pPr>
            <a:r>
              <a:rPr lang="sr-Cyrl-CS" sz="2000" smtClean="0"/>
              <a:t>	</a:t>
            </a:r>
          </a:p>
          <a:p>
            <a:pPr algn="just">
              <a:lnSpc>
                <a:spcPct val="95000"/>
              </a:lnSpc>
              <a:buFontTx/>
              <a:buNone/>
            </a:pPr>
            <a:r>
              <a:rPr lang="sr-Cyrl-CS" sz="2000" smtClean="0"/>
              <a:t>Чланови ове комисије су директор установе, микробиолог, епидемиолог, специјалиста хигијене и главна сестра, по потреби се укључују и лекари других специјалности. </a:t>
            </a:r>
            <a:endParaRPr lang="en-US" sz="2000" smtClean="0"/>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15" presetClass="entr" presetSubtype="0" fill="hold" nodeType="withEffect">
                                  <p:stCondLst>
                                    <p:cond delay="0"/>
                                  </p:stCondLst>
                                  <p:childTnLst>
                                    <p:set>
                                      <p:cBhvr>
                                        <p:cTn id="6" dur="1" fill="hold">
                                          <p:stCondLst>
                                            <p:cond delay="0"/>
                                          </p:stCondLst>
                                        </p:cTn>
                                        <p:tgtEl>
                                          <p:spTgt spid="214019">
                                            <p:txEl>
                                              <p:pRg st="2" end="2"/>
                                            </p:txEl>
                                          </p:spTgt>
                                        </p:tgtEl>
                                        <p:attrNameLst>
                                          <p:attrName>style.visibility</p:attrName>
                                        </p:attrNameLst>
                                      </p:cBhvr>
                                      <p:to>
                                        <p:strVal val="visible"/>
                                      </p:to>
                                    </p:set>
                                    <p:anim calcmode="lin" valueType="num">
                                      <p:cBhvr>
                                        <p:cTn id="7" dur="2000" fill="hold"/>
                                        <p:tgtEl>
                                          <p:spTgt spid="214019">
                                            <p:txEl>
                                              <p:pRg st="2" end="2"/>
                                            </p:txEl>
                                          </p:spTgt>
                                        </p:tgtEl>
                                        <p:attrNameLst>
                                          <p:attrName>ppt_w</p:attrName>
                                        </p:attrNameLst>
                                      </p:cBhvr>
                                      <p:tavLst>
                                        <p:tav tm="0">
                                          <p:val>
                                            <p:fltVal val="0"/>
                                          </p:val>
                                        </p:tav>
                                        <p:tav tm="100000">
                                          <p:val>
                                            <p:strVal val="#ppt_w"/>
                                          </p:val>
                                        </p:tav>
                                      </p:tavLst>
                                    </p:anim>
                                    <p:anim calcmode="lin" valueType="num">
                                      <p:cBhvr>
                                        <p:cTn id="8" dur="2000" fill="hold"/>
                                        <p:tgtEl>
                                          <p:spTgt spid="214019">
                                            <p:txEl>
                                              <p:pRg st="2" end="2"/>
                                            </p:txEl>
                                          </p:spTgt>
                                        </p:tgtEl>
                                        <p:attrNameLst>
                                          <p:attrName>ppt_h</p:attrName>
                                        </p:attrNameLst>
                                      </p:cBhvr>
                                      <p:tavLst>
                                        <p:tav tm="0">
                                          <p:val>
                                            <p:fltVal val="0"/>
                                          </p:val>
                                        </p:tav>
                                        <p:tav tm="100000">
                                          <p:val>
                                            <p:strVal val="#ppt_h"/>
                                          </p:val>
                                        </p:tav>
                                      </p:tavLst>
                                    </p:anim>
                                    <p:anim calcmode="lin" valueType="num">
                                      <p:cBhvr>
                                        <p:cTn id="9" dur="2000" fill="hold"/>
                                        <p:tgtEl>
                                          <p:spTgt spid="214019">
                                            <p:txEl>
                                              <p:pRg st="2" end="2"/>
                                            </p:txEl>
                                          </p:spTgt>
                                        </p:tgtEl>
                                        <p:attrNameLst>
                                          <p:attrName>ppt_x</p:attrName>
                                        </p:attrNameLst>
                                      </p:cBhvr>
                                      <p:tavLst>
                                        <p:tav tm="0" fmla="#ppt_x+(cos(-2*pi*(1-$))*-#ppt_x-sin(-2*pi*(1-$))*(1-#ppt_y))*(1-$)">
                                          <p:val>
                                            <p:fltVal val="0"/>
                                          </p:val>
                                        </p:tav>
                                        <p:tav tm="100000">
                                          <p:val>
                                            <p:fltVal val="1"/>
                                          </p:val>
                                        </p:tav>
                                      </p:tavLst>
                                    </p:anim>
                                    <p:anim calcmode="lin" valueType="num">
                                      <p:cBhvr>
                                        <p:cTn id="10" dur="2000" fill="hold"/>
                                        <p:tgtEl>
                                          <p:spTgt spid="214019">
                                            <p:txEl>
                                              <p:pRg st="2" end="2"/>
                                            </p:txEl>
                                          </p:spTgt>
                                        </p:tgtEl>
                                        <p:attrNameLst>
                                          <p:attrName>ppt_y</p:attrName>
                                        </p:attrNameLst>
                                      </p:cBhvr>
                                      <p:tavLst>
                                        <p:tav tm="0" fmla="#ppt_y+(sin(-2*pi*(1-$))*-#ppt_x+cos(-2*pi*(1-$))*(1-#ppt_y))*(1-$)">
                                          <p:val>
                                            <p:fltVal val="0"/>
                                          </p:val>
                                        </p:tav>
                                        <p:tav tm="100000">
                                          <p:val>
                                            <p:fltVal val="1"/>
                                          </p:val>
                                        </p:tav>
                                      </p:tavLst>
                                    </p:anim>
                                  </p:childTnLst>
                                </p:cTn>
                              </p:par>
                            </p:childTnLst>
                          </p:cTn>
                        </p:par>
                        <p:par>
                          <p:cTn id="11" fill="hold" nodeType="afterGroup">
                            <p:stCondLst>
                              <p:cond delay="2000"/>
                            </p:stCondLst>
                            <p:childTnLst>
                              <p:par>
                                <p:cTn id="12" presetID="15" presetClass="entr" presetSubtype="0" fill="hold" nodeType="afterEffect">
                                  <p:stCondLst>
                                    <p:cond delay="0"/>
                                  </p:stCondLst>
                                  <p:childTnLst>
                                    <p:set>
                                      <p:cBhvr>
                                        <p:cTn id="13" dur="1" fill="hold">
                                          <p:stCondLst>
                                            <p:cond delay="0"/>
                                          </p:stCondLst>
                                        </p:cTn>
                                        <p:tgtEl>
                                          <p:spTgt spid="214019">
                                            <p:txEl>
                                              <p:pRg st="4" end="4"/>
                                            </p:txEl>
                                          </p:spTgt>
                                        </p:tgtEl>
                                        <p:attrNameLst>
                                          <p:attrName>style.visibility</p:attrName>
                                        </p:attrNameLst>
                                      </p:cBhvr>
                                      <p:to>
                                        <p:strVal val="visible"/>
                                      </p:to>
                                    </p:set>
                                    <p:anim calcmode="lin" valueType="num">
                                      <p:cBhvr>
                                        <p:cTn id="14" dur="2000" fill="hold"/>
                                        <p:tgtEl>
                                          <p:spTgt spid="214019">
                                            <p:txEl>
                                              <p:pRg st="4" end="4"/>
                                            </p:txEl>
                                          </p:spTgt>
                                        </p:tgtEl>
                                        <p:attrNameLst>
                                          <p:attrName>ppt_w</p:attrName>
                                        </p:attrNameLst>
                                      </p:cBhvr>
                                      <p:tavLst>
                                        <p:tav tm="0">
                                          <p:val>
                                            <p:fltVal val="0"/>
                                          </p:val>
                                        </p:tav>
                                        <p:tav tm="100000">
                                          <p:val>
                                            <p:strVal val="#ppt_w"/>
                                          </p:val>
                                        </p:tav>
                                      </p:tavLst>
                                    </p:anim>
                                    <p:anim calcmode="lin" valueType="num">
                                      <p:cBhvr>
                                        <p:cTn id="15" dur="2000" fill="hold"/>
                                        <p:tgtEl>
                                          <p:spTgt spid="214019">
                                            <p:txEl>
                                              <p:pRg st="4" end="4"/>
                                            </p:txEl>
                                          </p:spTgt>
                                        </p:tgtEl>
                                        <p:attrNameLst>
                                          <p:attrName>ppt_h</p:attrName>
                                        </p:attrNameLst>
                                      </p:cBhvr>
                                      <p:tavLst>
                                        <p:tav tm="0">
                                          <p:val>
                                            <p:fltVal val="0"/>
                                          </p:val>
                                        </p:tav>
                                        <p:tav tm="100000">
                                          <p:val>
                                            <p:strVal val="#ppt_h"/>
                                          </p:val>
                                        </p:tav>
                                      </p:tavLst>
                                    </p:anim>
                                    <p:anim calcmode="lin" valueType="num">
                                      <p:cBhvr>
                                        <p:cTn id="16" dur="2000" fill="hold"/>
                                        <p:tgtEl>
                                          <p:spTgt spid="214019">
                                            <p:txEl>
                                              <p:pRg st="4" end="4"/>
                                            </p:txEl>
                                          </p:spTgt>
                                        </p:tgtEl>
                                        <p:attrNameLst>
                                          <p:attrName>ppt_x</p:attrName>
                                        </p:attrNameLst>
                                      </p:cBhvr>
                                      <p:tavLst>
                                        <p:tav tm="0" fmla="#ppt_x+(cos(-2*pi*(1-$))*-#ppt_x-sin(-2*pi*(1-$))*(1-#ppt_y))*(1-$)">
                                          <p:val>
                                            <p:fltVal val="0"/>
                                          </p:val>
                                        </p:tav>
                                        <p:tav tm="100000">
                                          <p:val>
                                            <p:fltVal val="1"/>
                                          </p:val>
                                        </p:tav>
                                      </p:tavLst>
                                    </p:anim>
                                    <p:anim calcmode="lin" valueType="num">
                                      <p:cBhvr>
                                        <p:cTn id="17" dur="2000" fill="hold"/>
                                        <p:tgtEl>
                                          <p:spTgt spid="214019">
                                            <p:txEl>
                                              <p:pRg st="4" end="4"/>
                                            </p:txEl>
                                          </p:spTgt>
                                        </p:tgtEl>
                                        <p:attrNameLst>
                                          <p:attrName>ppt_y</p:attrName>
                                        </p:attrNameLst>
                                      </p:cBhvr>
                                      <p:tavLst>
                                        <p:tav tm="0" fmla="#ppt_y+(sin(-2*pi*(1-$))*-#ppt_x+cos(-2*pi*(1-$))*(1-#ppt_y))*(1-$)">
                                          <p:val>
                                            <p:fltVal val="0"/>
                                          </p:val>
                                        </p:tav>
                                        <p:tav tm="100000">
                                          <p:val>
                                            <p:fltVal val="1"/>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1074" name="Rectangle 3"/>
          <p:cNvSpPr>
            <a:spLocks noGrp="1" noChangeArrowheads="1"/>
          </p:cNvSpPr>
          <p:nvPr>
            <p:ph type="body" idx="4294967295"/>
          </p:nvPr>
        </p:nvSpPr>
        <p:spPr>
          <a:xfrm>
            <a:off x="533400" y="1341438"/>
            <a:ext cx="8229600" cy="4525962"/>
          </a:xfrm>
        </p:spPr>
        <p:txBody>
          <a:bodyPr>
            <a:normAutofit lnSpcReduction="10000"/>
          </a:bodyPr>
          <a:lstStyle/>
          <a:p>
            <a:pPr algn="just">
              <a:buFontTx/>
              <a:buNone/>
            </a:pPr>
            <a:r>
              <a:rPr lang="sr-Cyrl-CS" sz="1800" smtClean="0"/>
              <a:t>Комисија има задатак да анализира хигијенске услове установе и да утврди постојање могућности за појаву интрахоситалних инфекција. </a:t>
            </a:r>
            <a:endParaRPr lang="en-US" sz="1800" smtClean="0"/>
          </a:p>
          <a:p>
            <a:pPr algn="just">
              <a:buFontTx/>
              <a:buNone/>
            </a:pPr>
            <a:endParaRPr lang="en-US" sz="1800" smtClean="0"/>
          </a:p>
          <a:p>
            <a:pPr algn="just">
              <a:buFontTx/>
              <a:buNone/>
            </a:pPr>
            <a:r>
              <a:rPr lang="sr-Cyrl-CS" sz="1800" smtClean="0"/>
              <a:t>Такође, предлаже мере за побољшање рада на спречавању, откривању и сузбијању могућих инфекција. </a:t>
            </a:r>
            <a:endParaRPr lang="en-US" sz="1800" smtClean="0"/>
          </a:p>
          <a:p>
            <a:pPr algn="just">
              <a:buFontTx/>
              <a:buNone/>
            </a:pPr>
            <a:endParaRPr lang="en-US" sz="1800" smtClean="0"/>
          </a:p>
          <a:p>
            <a:pPr algn="just">
              <a:buFontTx/>
              <a:buNone/>
            </a:pPr>
            <a:r>
              <a:rPr lang="sr-Cyrl-CS" sz="1800" smtClean="0"/>
              <a:t>Она својим радом превасходно треба да делује у циљу превенције настанка могуће интрахоспиталне инфекције. </a:t>
            </a:r>
            <a:endParaRPr lang="en-US" sz="1800" smtClean="0"/>
          </a:p>
          <a:p>
            <a:pPr algn="just">
              <a:buFontTx/>
              <a:buNone/>
            </a:pPr>
            <a:endParaRPr lang="en-US" sz="1800" smtClean="0"/>
          </a:p>
          <a:p>
            <a:pPr algn="just">
              <a:buFontTx/>
              <a:buNone/>
            </a:pPr>
            <a:r>
              <a:rPr lang="sr-Cyrl-CS" sz="1800" smtClean="0"/>
              <a:t>У случају настанка инфекције комисија одлучује о мерама изолације болесника, узимајући у обзир све доступне податке који се односе на врсту обољења, биолошке узрочнике, као и околности у установи где је болесник смештен. </a:t>
            </a:r>
            <a:endParaRPr lang="en-US" sz="1800" smtClean="0"/>
          </a:p>
          <a:p>
            <a:pPr algn="just">
              <a:buFontTx/>
              <a:buNone/>
            </a:pPr>
            <a:endParaRPr lang="en-US" sz="1800" smtClean="0"/>
          </a:p>
          <a:p>
            <a:pPr algn="just">
              <a:buFontTx/>
              <a:buNone/>
            </a:pPr>
            <a:r>
              <a:rPr lang="sr-Cyrl-CS" sz="1800" smtClean="0"/>
              <a:t>Поред осталог, задатак комисије је да се бави едукацијом здравствених радника и пацијената, а све у циљу спречавања настанака могуће инфекције. </a:t>
            </a:r>
            <a:endParaRPr lang="en-US" sz="1800" smtClean="0"/>
          </a:p>
        </p:txBody>
      </p:sp>
    </p:spTree>
  </p:cSld>
  <p:clrMapOvr>
    <a:masterClrMapping/>
  </p:clrMapOvr>
  <p:transition/>
  <p:timing>
    <p:tnLst>
      <p:par>
        <p:cTn id="1" dur="indefinite" restart="never" nodeType="tmRoot"/>
      </p:par>
    </p:tnLst>
  </p:timing>
</p:sld>
</file>

<file path=ppt/slides/slide1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258888" y="1773238"/>
            <a:ext cx="7273925" cy="287972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anchor="ctr"/>
          <a:lstStyle/>
          <a:p>
            <a:pPr algn="ctr"/>
            <a:r>
              <a:rPr lang="en-US" sz="2400">
                <a:solidFill>
                  <a:schemeClr val="tx1"/>
                </a:solidFill>
              </a:rPr>
              <a:t>БЕЗБЕДНО УПРАВЉАЊЕ МЕДИЦИНСКИМ ИНФЕКТИВНИМ ОТПАДОМ</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title" idx="4294967295"/>
          </p:nvPr>
        </p:nvSpPr>
        <p:spPr>
          <a:xfrm>
            <a:off x="0" y="1052513"/>
            <a:ext cx="9144000" cy="762000"/>
          </a:xfrm>
        </p:spPr>
        <p:txBody>
          <a:bodyPr>
            <a:normAutofit/>
          </a:bodyPr>
          <a:lstStyle/>
          <a:p>
            <a:r>
              <a:rPr lang="sr-Cyrl-CS" sz="2800" b="1" smtClean="0">
                <a:effectLst>
                  <a:outerShdw blurRad="38100" dist="38100" dir="2700000" algn="tl">
                    <a:srgbClr val="C0C0C0"/>
                  </a:outerShdw>
                </a:effectLst>
              </a:rPr>
              <a:t>МЕХАНИЧКА ДЕЗИНФЕКЦИЈА</a:t>
            </a:r>
            <a:endParaRPr lang="en-US" sz="2800" b="1" smtClean="0">
              <a:effectLst>
                <a:outerShdw blurRad="38100" dist="38100" dir="2700000" algn="tl">
                  <a:srgbClr val="C0C0C0"/>
                </a:outerShdw>
              </a:effectLst>
            </a:endParaRPr>
          </a:p>
        </p:txBody>
      </p:sp>
      <p:sp>
        <p:nvSpPr>
          <p:cNvPr id="14339" name="Rectangle 3"/>
          <p:cNvSpPr>
            <a:spLocks noGrp="1" noChangeArrowheads="1"/>
          </p:cNvSpPr>
          <p:nvPr>
            <p:ph type="body" idx="4294967295"/>
          </p:nvPr>
        </p:nvSpPr>
        <p:spPr>
          <a:xfrm>
            <a:off x="468313" y="1844675"/>
            <a:ext cx="9144000" cy="6237288"/>
          </a:xfrm>
        </p:spPr>
        <p:txBody>
          <a:bodyPr/>
          <a:lstStyle/>
          <a:p>
            <a:r>
              <a:rPr lang="sr-Cyrl-CS" smtClean="0"/>
              <a:t>Чишћење</a:t>
            </a:r>
          </a:p>
          <a:p>
            <a:r>
              <a:rPr lang="sr-Cyrl-CS" smtClean="0"/>
              <a:t>Рибање и прање                                                            (смањује се 25-50% микроорганизама)</a:t>
            </a:r>
          </a:p>
          <a:p>
            <a:r>
              <a:rPr lang="sr-Cyrl-CS" smtClean="0"/>
              <a:t>Аспирација</a:t>
            </a:r>
          </a:p>
          <a:p>
            <a:r>
              <a:rPr lang="sr-Cyrl-CS" smtClean="0"/>
              <a:t>Трешење</a:t>
            </a:r>
          </a:p>
          <a:p>
            <a:r>
              <a:rPr lang="sr-Cyrl-CS" smtClean="0"/>
              <a:t>Вентилација просторија                                               (најмање 3 пута проветравање)</a:t>
            </a:r>
          </a:p>
          <a:p>
            <a:r>
              <a:rPr lang="sr-Cyrl-CS" smtClean="0"/>
              <a:t>Филтрирација</a:t>
            </a:r>
          </a:p>
          <a:p>
            <a:r>
              <a:rPr lang="sr-Cyrl-CS" smtClean="0"/>
              <a:t>Седиментација</a:t>
            </a:r>
            <a:endParaRPr lang="en-US" smtClean="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idx="4294967295"/>
          </p:nvPr>
        </p:nvSpPr>
        <p:spPr>
          <a:xfrm>
            <a:off x="0" y="1268413"/>
            <a:ext cx="9144000" cy="685800"/>
          </a:xfrm>
        </p:spPr>
        <p:txBody>
          <a:bodyPr>
            <a:normAutofit/>
          </a:bodyPr>
          <a:lstStyle/>
          <a:p>
            <a:r>
              <a:rPr lang="sr-Cyrl-CS" sz="2800" b="1" smtClean="0">
                <a:effectLst>
                  <a:outerShdw blurRad="38100" dist="38100" dir="2700000" algn="tl">
                    <a:srgbClr val="C0C0C0"/>
                  </a:outerShdw>
                </a:effectLst>
              </a:rPr>
              <a:t>ФИЗИЧКА ДЕЗИНФЕКЦИЈА</a:t>
            </a:r>
            <a:endParaRPr lang="en-US" sz="2800" b="1" smtClean="0">
              <a:effectLst>
                <a:outerShdw blurRad="38100" dist="38100" dir="2700000" algn="tl">
                  <a:srgbClr val="C0C0C0"/>
                </a:outerShdw>
              </a:effectLst>
            </a:endParaRPr>
          </a:p>
        </p:txBody>
      </p:sp>
      <p:sp>
        <p:nvSpPr>
          <p:cNvPr id="20483" name="Rectangle 3"/>
          <p:cNvSpPr>
            <a:spLocks noGrp="1" noChangeArrowheads="1"/>
          </p:cNvSpPr>
          <p:nvPr>
            <p:ph type="body" idx="4294967295"/>
          </p:nvPr>
        </p:nvSpPr>
        <p:spPr>
          <a:xfrm>
            <a:off x="0" y="2420938"/>
            <a:ext cx="9144000" cy="4038600"/>
          </a:xfrm>
        </p:spPr>
        <p:txBody>
          <a:bodyPr>
            <a:normAutofit/>
          </a:bodyPr>
          <a:lstStyle/>
          <a:p>
            <a:pPr>
              <a:lnSpc>
                <a:spcPct val="90000"/>
              </a:lnSpc>
            </a:pPr>
            <a:r>
              <a:rPr lang="sr-Cyrl-CS" sz="2400" b="1" u="sng" smtClean="0">
                <a:effectLst>
                  <a:outerShdw blurRad="38100" dist="38100" dir="2700000" algn="tl">
                    <a:srgbClr val="C0C0C0"/>
                  </a:outerShdw>
                </a:effectLst>
                <a:latin typeface="Times New Roman" pitchFamily="18" charset="0"/>
              </a:rPr>
              <a:t>Зрачење - УВ зраци</a:t>
            </a:r>
            <a:r>
              <a:rPr lang="en-US" sz="2400" b="1" smtClean="0">
                <a:effectLst>
                  <a:outerShdw blurRad="38100" dist="38100" dir="2700000" algn="tl">
                    <a:srgbClr val="C0C0C0"/>
                  </a:outerShdw>
                </a:effectLst>
                <a:latin typeface="Times New Roman" pitchFamily="18" charset="0"/>
              </a:rPr>
              <a:t> </a:t>
            </a:r>
            <a:r>
              <a:rPr lang="sr-Cyrl-CS" sz="2400" smtClean="0">
                <a:latin typeface="Times New Roman" pitchFamily="18" charset="0"/>
              </a:rPr>
              <a:t>– 250</a:t>
            </a:r>
            <a:r>
              <a:rPr lang="en-US" sz="2400" smtClean="0">
                <a:latin typeface="Times New Roman" pitchFamily="18" charset="0"/>
              </a:rPr>
              <a:t> </a:t>
            </a:r>
            <a:r>
              <a:rPr lang="sr-Cyrl-CS" sz="2400" smtClean="0">
                <a:latin typeface="Times New Roman" pitchFamily="18" charset="0"/>
              </a:rPr>
              <a:t>-</a:t>
            </a:r>
            <a:r>
              <a:rPr lang="en-US" sz="2400" smtClean="0">
                <a:latin typeface="Times New Roman" pitchFamily="18" charset="0"/>
              </a:rPr>
              <a:t> </a:t>
            </a:r>
            <a:r>
              <a:rPr lang="sr-Cyrl-CS" sz="2400" smtClean="0">
                <a:latin typeface="Times New Roman" pitchFamily="18" charset="0"/>
              </a:rPr>
              <a:t>280 </a:t>
            </a:r>
            <a:r>
              <a:rPr lang="sr-Latn-CS" sz="2400" smtClean="0">
                <a:latin typeface="Times New Roman" pitchFamily="18" charset="0"/>
              </a:rPr>
              <a:t>nm</a:t>
            </a:r>
            <a:r>
              <a:rPr lang="sr-Cyrl-CS" sz="2400" smtClean="0">
                <a:latin typeface="Times New Roman" pitchFamily="18" charset="0"/>
              </a:rPr>
              <a:t> имају бактерицидно дејство</a:t>
            </a:r>
            <a:r>
              <a:rPr lang="en-US" sz="2400" smtClean="0">
                <a:latin typeface="Times New Roman" pitchFamily="18" charset="0"/>
              </a:rPr>
              <a:t> </a:t>
            </a:r>
            <a:r>
              <a:rPr lang="sr-Cyrl-CS" sz="2400" smtClean="0">
                <a:latin typeface="Times New Roman" pitchFamily="18" charset="0"/>
              </a:rPr>
              <a:t>(Кварц лампе- фотохемијско дејство на протоплазму ћелије-болесниче собе, лабораторије, хируршке</a:t>
            </a:r>
            <a:r>
              <a:rPr lang="en-US" sz="2400" smtClean="0">
                <a:latin typeface="Times New Roman" pitchFamily="18" charset="0"/>
              </a:rPr>
              <a:t> </a:t>
            </a:r>
            <a:r>
              <a:rPr lang="sr-Cyrl-CS" sz="2400" smtClean="0">
                <a:latin typeface="Times New Roman" pitchFamily="18" charset="0"/>
              </a:rPr>
              <a:t>сале, дечије установе, просторије за складиштење хране и др. Бактерицидни ефекат се постиже до 1,5-2</a:t>
            </a:r>
            <a:r>
              <a:rPr lang="sr-Latn-CS" sz="2400" smtClean="0">
                <a:latin typeface="Times New Roman" pitchFamily="18" charset="0"/>
              </a:rPr>
              <a:t>m</a:t>
            </a:r>
            <a:r>
              <a:rPr lang="sr-Cyrl-CS" sz="2400" smtClean="0">
                <a:latin typeface="Times New Roman" pitchFamily="18" charset="0"/>
              </a:rPr>
              <a:t> удаљености од лампе. Лампе јачине 20</a:t>
            </a:r>
            <a:r>
              <a:rPr lang="sr-Latn-CS" sz="2400" smtClean="0">
                <a:latin typeface="Times New Roman" pitchFamily="18" charset="0"/>
              </a:rPr>
              <a:t>W</a:t>
            </a:r>
            <a:r>
              <a:rPr lang="sr-Cyrl-CS" sz="2400" smtClean="0">
                <a:latin typeface="Times New Roman" pitchFamily="18" charset="0"/>
              </a:rPr>
              <a:t> дезинфекциони учинак постижу за 10-45 минута. Примењују се у одсуству људи јер изазивају иритацију коже и слузокоже. Зраци су усмерени изнад висине </a:t>
            </a:r>
            <a:r>
              <a:rPr lang="sr-Latn-CS" sz="2400" smtClean="0">
                <a:latin typeface="Times New Roman" pitchFamily="18" charset="0"/>
              </a:rPr>
              <a:t>                </a:t>
            </a:r>
            <a:r>
              <a:rPr lang="sr-Cyrl-CS" sz="2400" smtClean="0">
                <a:latin typeface="Times New Roman" pitchFamily="18" charset="0"/>
              </a:rPr>
              <a:t>од 2</a:t>
            </a:r>
            <a:r>
              <a:rPr lang="sr-Latn-CS" sz="2400" smtClean="0">
                <a:latin typeface="Times New Roman" pitchFamily="18" charset="0"/>
              </a:rPr>
              <a:t>m</a:t>
            </a:r>
            <a:r>
              <a:rPr lang="sr-Cyrl-CS" sz="2400" smtClean="0">
                <a:latin typeface="Times New Roman" pitchFamily="18" charset="0"/>
              </a:rPr>
              <a:t>)</a:t>
            </a:r>
          </a:p>
          <a:p>
            <a:pPr>
              <a:lnSpc>
                <a:spcPct val="90000"/>
              </a:lnSpc>
            </a:pPr>
            <a:r>
              <a:rPr lang="sr-Cyrl-CS" sz="2400" b="1" u="sng" smtClean="0">
                <a:effectLst>
                  <a:outerShdw blurRad="38100" dist="38100" dir="2700000" algn="tl">
                    <a:srgbClr val="C0C0C0"/>
                  </a:outerShdw>
                </a:effectLst>
                <a:latin typeface="Times New Roman" pitchFamily="18" charset="0"/>
              </a:rPr>
              <a:t>Топлота</a:t>
            </a:r>
            <a:r>
              <a:rPr lang="sr-Cyrl-CS" sz="2400" b="1" smtClean="0">
                <a:effectLst>
                  <a:outerShdw blurRad="38100" dist="38100" dir="2700000" algn="tl">
                    <a:srgbClr val="C0C0C0"/>
                  </a:outerShdw>
                </a:effectLst>
                <a:latin typeface="Times New Roman" pitchFamily="18" charset="0"/>
              </a:rPr>
              <a:t> - </a:t>
            </a:r>
            <a:r>
              <a:rPr lang="sr-Cyrl-CS" sz="2400" smtClean="0">
                <a:latin typeface="Times New Roman" pitchFamily="18" charset="0"/>
              </a:rPr>
              <a:t>пламен, кување, пара која струји, пастеризација.</a:t>
            </a:r>
          </a:p>
          <a:p>
            <a:pPr>
              <a:lnSpc>
                <a:spcPct val="90000"/>
              </a:lnSpc>
            </a:pPr>
            <a:r>
              <a:rPr lang="sr-Cyrl-CS" sz="2400" b="1" u="sng" smtClean="0">
                <a:effectLst>
                  <a:outerShdw blurRad="38100" dist="38100" dir="2700000" algn="tl">
                    <a:srgbClr val="C0C0C0"/>
                  </a:outerShdw>
                </a:effectLst>
                <a:latin typeface="Times New Roman" pitchFamily="18" charset="0"/>
              </a:rPr>
              <a:t>Хладноћа</a:t>
            </a:r>
            <a:r>
              <a:rPr lang="sr-Cyrl-CS" sz="2400" b="1" smtClean="0">
                <a:effectLst>
                  <a:outerShdw blurRad="38100" dist="38100" dir="2700000" algn="tl">
                    <a:srgbClr val="C0C0C0"/>
                  </a:outerShdw>
                </a:effectLst>
                <a:latin typeface="Times New Roman" pitchFamily="18" charset="0"/>
              </a:rPr>
              <a:t> - </a:t>
            </a:r>
            <a:r>
              <a:rPr lang="sr-Cyrl-CS" sz="2400" smtClean="0">
                <a:latin typeface="Times New Roman" pitchFamily="18" charset="0"/>
              </a:rPr>
              <a:t>није ефикасно средство јер један број бактерија добро подноси ниске температуре.</a:t>
            </a:r>
            <a:endParaRPr lang="en-US" sz="2400" b="1" u="sng" smtClean="0">
              <a:effectLst>
                <a:outerShdw blurRad="38100" dist="38100" dir="2700000" algn="tl">
                  <a:srgbClr val="C0C0C0"/>
                </a:outerShdw>
              </a:effectLst>
              <a:latin typeface="Times New Roman" pitchFamily="18" charset="0"/>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a:xfrm>
            <a:off x="0" y="1125538"/>
            <a:ext cx="9144000" cy="762000"/>
          </a:xfrm>
        </p:spPr>
        <p:txBody>
          <a:bodyPr>
            <a:normAutofit/>
          </a:bodyPr>
          <a:lstStyle/>
          <a:p>
            <a:r>
              <a:rPr lang="sr-Cyrl-CS" sz="2800" b="1" smtClean="0">
                <a:effectLst>
                  <a:outerShdw blurRad="38100" dist="38100" dir="2700000" algn="tl">
                    <a:srgbClr val="C0C0C0"/>
                  </a:outerShdw>
                </a:effectLst>
              </a:rPr>
              <a:t>ХЕМИЈСКА ДЕЗИНФЕКЦИЈА</a:t>
            </a:r>
            <a:endParaRPr lang="sr-Latn-CS" sz="2800" b="1" smtClean="0">
              <a:effectLst>
                <a:outerShdw blurRad="38100" dist="38100" dir="2700000" algn="tl">
                  <a:srgbClr val="C0C0C0"/>
                </a:outerShdw>
              </a:effectLst>
            </a:endParaRPr>
          </a:p>
        </p:txBody>
      </p:sp>
      <p:sp>
        <p:nvSpPr>
          <p:cNvPr id="3" name="Subtitle 2"/>
          <p:cNvSpPr>
            <a:spLocks noGrp="1"/>
          </p:cNvSpPr>
          <p:nvPr>
            <p:ph type="subTitle" idx="4294967295"/>
          </p:nvPr>
        </p:nvSpPr>
        <p:spPr>
          <a:xfrm>
            <a:off x="0" y="1844675"/>
            <a:ext cx="9144000" cy="4754563"/>
          </a:xfrm>
        </p:spPr>
        <p:txBody>
          <a:bodyPr>
            <a:normAutofit/>
          </a:bodyPr>
          <a:lstStyle/>
          <a:p>
            <a:pPr marL="0" indent="0"/>
            <a:r>
              <a:rPr lang="sr-Cyrl-CS" smtClean="0"/>
              <a:t> </a:t>
            </a:r>
            <a:r>
              <a:rPr lang="sr-Cyrl-CS" sz="2600" b="1" smtClean="0">
                <a:effectLst>
                  <a:outerShdw blurRad="38100" dist="38100" dir="2700000" algn="tl">
                    <a:srgbClr val="C0C0C0"/>
                  </a:outerShdw>
                </a:effectLst>
                <a:latin typeface="Times New Roman" pitchFamily="18" charset="0"/>
              </a:rPr>
              <a:t>ДЕЗИНФИЦИЈЕНСИ</a:t>
            </a:r>
            <a:r>
              <a:rPr lang="sr-Cyrl-CS" sz="2600" smtClean="0">
                <a:latin typeface="Times New Roman" pitchFamily="18" charset="0"/>
              </a:rPr>
              <a:t> – за дезинфекцију неживих предмета</a:t>
            </a:r>
          </a:p>
          <a:p>
            <a:pPr marL="0" indent="0"/>
            <a:r>
              <a:rPr lang="sr-Cyrl-CS" sz="2600" smtClean="0">
                <a:latin typeface="Times New Roman" pitchFamily="18" charset="0"/>
              </a:rPr>
              <a:t> </a:t>
            </a:r>
            <a:r>
              <a:rPr lang="sr-Cyrl-CS" sz="2600" b="1" smtClean="0">
                <a:effectLst>
                  <a:outerShdw blurRad="38100" dist="38100" dir="2700000" algn="tl">
                    <a:srgbClr val="C0C0C0"/>
                  </a:outerShdw>
                </a:effectLst>
                <a:latin typeface="Times New Roman" pitchFamily="18" charset="0"/>
              </a:rPr>
              <a:t>АНТИСЕПТИЦИ</a:t>
            </a:r>
            <a:r>
              <a:rPr lang="sr-Cyrl-CS" sz="2600" smtClean="0">
                <a:latin typeface="Times New Roman" pitchFamily="18" charset="0"/>
              </a:rPr>
              <a:t> – за дезинфекцију: коже, слузокоже, ткива.</a:t>
            </a:r>
          </a:p>
          <a:p>
            <a:pPr marL="0" indent="0">
              <a:buFontTx/>
              <a:buNone/>
            </a:pPr>
            <a:r>
              <a:rPr lang="sr-Cyrl-CS" sz="2600" b="1" smtClean="0">
                <a:effectLst>
                  <a:outerShdw blurRad="38100" dist="38100" dir="2700000" algn="tl">
                    <a:srgbClr val="C0C0C0"/>
                  </a:outerShdw>
                </a:effectLst>
                <a:latin typeface="Times New Roman" pitchFamily="18" charset="0"/>
              </a:rPr>
              <a:t>Хемијски дезинфицијенси</a:t>
            </a:r>
            <a:r>
              <a:rPr lang="sr-Cyrl-CS" sz="2600" smtClean="0">
                <a:latin typeface="Times New Roman" pitchFamily="18" charset="0"/>
              </a:rPr>
              <a:t> делују на један или више начина:</a:t>
            </a:r>
          </a:p>
          <a:p>
            <a:pPr marL="0" indent="0">
              <a:buFontTx/>
              <a:buChar char="-"/>
            </a:pPr>
            <a:r>
              <a:rPr lang="sr-Cyrl-CS" sz="2600" smtClean="0">
                <a:latin typeface="Times New Roman" pitchFamily="18" charset="0"/>
              </a:rPr>
              <a:t> оштећењем протеина (коагулацијом и денатурацијом)</a:t>
            </a:r>
          </a:p>
          <a:p>
            <a:pPr marL="0" indent="0">
              <a:buFontTx/>
              <a:buChar char="-"/>
            </a:pPr>
            <a:r>
              <a:rPr lang="sr-Cyrl-CS" sz="2600" smtClean="0">
                <a:latin typeface="Times New Roman" pitchFamily="18" charset="0"/>
              </a:rPr>
              <a:t> мењањем интегритета и функције ћелијских овојница (ћелијског зида и цитоплазматске мембране)</a:t>
            </a:r>
          </a:p>
          <a:p>
            <a:pPr marL="0" indent="0">
              <a:buFontTx/>
              <a:buChar char="-"/>
            </a:pPr>
            <a:r>
              <a:rPr lang="sr-Cyrl-CS" sz="2600" smtClean="0">
                <a:latin typeface="Times New Roman" pitchFamily="18" charset="0"/>
              </a:rPr>
              <a:t> реаговањем са реактивним групама протеина – ензима (пре свега</a:t>
            </a:r>
            <a:r>
              <a:rPr lang="sr-Latn-CS" sz="2600" smtClean="0">
                <a:latin typeface="Times New Roman" pitchFamily="18" charset="0"/>
              </a:rPr>
              <a:t> tiol </a:t>
            </a:r>
            <a:r>
              <a:rPr lang="sr-Cyrl-CS" sz="2600" smtClean="0">
                <a:latin typeface="Times New Roman" pitchFamily="18" charset="0"/>
              </a:rPr>
              <a:t>групе</a:t>
            </a:r>
            <a:r>
              <a:rPr lang="sr-Latn-CS" sz="2600" smtClean="0">
                <a:latin typeface="Times New Roman" pitchFamily="18" charset="0"/>
              </a:rPr>
              <a:t> -SH, -COOH, -NH</a:t>
            </a:r>
            <a:r>
              <a:rPr lang="sr-Latn-CS" sz="2600" baseline="-25000" smtClean="0">
                <a:latin typeface="Times New Roman" pitchFamily="18" charset="0"/>
              </a:rPr>
              <a:t>2</a:t>
            </a:r>
            <a:r>
              <a:rPr lang="sr-Latn-CS" sz="2600" smtClean="0">
                <a:latin typeface="Times New Roman" pitchFamily="18" charset="0"/>
              </a:rPr>
              <a:t>)</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idx="4294967295"/>
          </p:nvPr>
        </p:nvSpPr>
        <p:spPr>
          <a:xfrm>
            <a:off x="0" y="981075"/>
            <a:ext cx="9144000" cy="762000"/>
          </a:xfrm>
        </p:spPr>
        <p:txBody>
          <a:bodyPr/>
          <a:lstStyle/>
          <a:p>
            <a:pPr algn="l"/>
            <a:r>
              <a:rPr lang="sr-Cyrl-CS" sz="2400" b="1" smtClean="0"/>
              <a:t>Групе најчешће коришћених дезинфицијенаса</a:t>
            </a:r>
            <a:r>
              <a:rPr lang="sr-Cyrl-CS" sz="3000" b="1" smtClean="0"/>
              <a:t> </a:t>
            </a:r>
          </a:p>
        </p:txBody>
      </p:sp>
      <p:sp>
        <p:nvSpPr>
          <p:cNvPr id="17411" name="Rectangle 3"/>
          <p:cNvSpPr>
            <a:spLocks noGrp="1" noChangeArrowheads="1"/>
          </p:cNvSpPr>
          <p:nvPr>
            <p:ph type="body" idx="4294967295"/>
          </p:nvPr>
        </p:nvSpPr>
        <p:spPr>
          <a:xfrm>
            <a:off x="0" y="1628775"/>
            <a:ext cx="9144000" cy="4827588"/>
          </a:xfrm>
        </p:spPr>
        <p:txBody>
          <a:bodyPr/>
          <a:lstStyle/>
          <a:p>
            <a:r>
              <a:rPr lang="sr-Latn-CS" sz="2000" smtClean="0">
                <a:latin typeface="Times New Roman" pitchFamily="18" charset="0"/>
              </a:rPr>
              <a:t>алдехиди (формалдехид, глутаралдехид)</a:t>
            </a:r>
          </a:p>
          <a:p>
            <a:r>
              <a:rPr lang="sr-Latn-CS" sz="2000" smtClean="0">
                <a:latin typeface="Times New Roman" pitchFamily="18" charset="0"/>
              </a:rPr>
              <a:t>оксиданси (водоник пероксид, озон, персирћетна киселина)</a:t>
            </a:r>
          </a:p>
          <a:p>
            <a:r>
              <a:rPr lang="sr-Latn-CS" sz="2000" smtClean="0">
                <a:latin typeface="Times New Roman" pitchFamily="18" charset="0"/>
              </a:rPr>
              <a:t>халогена једињења (јод, хлор)</a:t>
            </a:r>
          </a:p>
          <a:p>
            <a:r>
              <a:rPr lang="sr-Latn-CS" sz="2000" smtClean="0">
                <a:latin typeface="Times New Roman" pitchFamily="18" charset="0"/>
              </a:rPr>
              <a:t>феноли и крезоли</a:t>
            </a:r>
            <a:r>
              <a:rPr lang="sr-Cyrl-CS" sz="2000" smtClean="0">
                <a:latin typeface="Times New Roman" pitchFamily="18" charset="0"/>
              </a:rPr>
              <a:t>- фенол и његова једињења; </a:t>
            </a:r>
            <a:r>
              <a:rPr lang="sr-Latn-CS" sz="2000" smtClean="0">
                <a:latin typeface="Times New Roman" pitchFamily="18" charset="0"/>
              </a:rPr>
              <a:t>бисфеноли (триклосан)</a:t>
            </a:r>
            <a:endParaRPr lang="sr-Cyrl-CS" sz="2000" smtClean="0">
              <a:latin typeface="Times New Roman" pitchFamily="18" charset="0"/>
            </a:endParaRPr>
          </a:p>
          <a:p>
            <a:r>
              <a:rPr lang="sr-Cyrl-CS" sz="2000" smtClean="0">
                <a:latin typeface="Times New Roman" pitchFamily="18" charset="0"/>
              </a:rPr>
              <a:t>површински активна једињења (нејонски детерџенти, катјонски детерџенти, нпр. </a:t>
            </a:r>
            <a:r>
              <a:rPr lang="sr-Latn-CS" sz="2000" smtClean="0">
                <a:latin typeface="Times New Roman" pitchFamily="18" charset="0"/>
              </a:rPr>
              <a:t>квартерна амонијумова једињења</a:t>
            </a:r>
            <a:r>
              <a:rPr lang="sr-Cyrl-CS" sz="2000" smtClean="0">
                <a:latin typeface="Times New Roman" pitchFamily="18" charset="0"/>
              </a:rPr>
              <a:t>, анјонски детерџенти- сапуни, амфотерна једињења- амфотензиди)</a:t>
            </a:r>
          </a:p>
          <a:p>
            <a:r>
              <a:rPr lang="sr-Latn-CS" sz="2000" smtClean="0">
                <a:latin typeface="Times New Roman" pitchFamily="18" charset="0"/>
              </a:rPr>
              <a:t>алкохоли (70% етанол</a:t>
            </a:r>
            <a:r>
              <a:rPr lang="sr-Cyrl-CS" sz="2000" smtClean="0">
                <a:latin typeface="Times New Roman" pitchFamily="18" charset="0"/>
              </a:rPr>
              <a:t>, изопропанол</a:t>
            </a:r>
            <a:r>
              <a:rPr lang="sr-Latn-CS" sz="2000" smtClean="0">
                <a:latin typeface="Times New Roman" pitchFamily="18" charset="0"/>
              </a:rPr>
              <a:t>)</a:t>
            </a:r>
            <a:endParaRPr lang="sr-Cyrl-CS" sz="2000" smtClean="0">
              <a:latin typeface="Times New Roman" pitchFamily="18" charset="0"/>
            </a:endParaRPr>
          </a:p>
          <a:p>
            <a:r>
              <a:rPr lang="sr-Cyrl-CS" sz="2000" smtClean="0">
                <a:latin typeface="Times New Roman" pitchFamily="18" charset="0"/>
              </a:rPr>
              <a:t>антисептичке боје (акрифлавин, кристал виолет)</a:t>
            </a:r>
            <a:endParaRPr lang="sr-Latn-CS" sz="2000" smtClean="0">
              <a:latin typeface="Times New Roman" pitchFamily="18" charset="0"/>
            </a:endParaRPr>
          </a:p>
          <a:p>
            <a:r>
              <a:rPr lang="sr-Latn-CS" sz="2000" smtClean="0">
                <a:latin typeface="Times New Roman" pitchFamily="18" charset="0"/>
              </a:rPr>
              <a:t>једињења тешких метала (жива, сребро</a:t>
            </a:r>
            <a:r>
              <a:rPr lang="sr-Cyrl-CS" sz="2000" smtClean="0">
                <a:latin typeface="Times New Roman" pitchFamily="18" charset="0"/>
              </a:rPr>
              <a:t>, бакар</a:t>
            </a:r>
            <a:r>
              <a:rPr lang="sr-Latn-CS" sz="2000" smtClean="0">
                <a:latin typeface="Times New Roman" pitchFamily="18" charset="0"/>
              </a:rPr>
              <a:t>)	</a:t>
            </a:r>
          </a:p>
          <a:p>
            <a:r>
              <a:rPr lang="sr-Latn-CS" sz="2000" smtClean="0">
                <a:latin typeface="Times New Roman" pitchFamily="18" charset="0"/>
              </a:rPr>
              <a:t>квартерна амонијумова једињења (бензалконијум хлорид)</a:t>
            </a:r>
            <a:endParaRPr lang="sr-Cyrl-CS" sz="2000" smtClean="0">
              <a:latin typeface="Times New Roman" pitchFamily="18" charset="0"/>
            </a:endParaRPr>
          </a:p>
          <a:p>
            <a:r>
              <a:rPr lang="sr-Cyrl-CS" sz="2000" smtClean="0">
                <a:latin typeface="Times New Roman" pitchFamily="18" charset="0"/>
              </a:rPr>
              <a:t>киселине (</a:t>
            </a:r>
            <a:r>
              <a:rPr lang="sr-Latn-CS" sz="2000" smtClean="0">
                <a:latin typeface="Times New Roman" pitchFamily="18" charset="0"/>
              </a:rPr>
              <a:t>персирћетна киселина</a:t>
            </a:r>
            <a:r>
              <a:rPr lang="sr-Cyrl-CS" sz="2000" smtClean="0">
                <a:latin typeface="Times New Roman" pitchFamily="18" charset="0"/>
              </a:rPr>
              <a:t>, менделична или бадемаста киселина, млечна киселина)</a:t>
            </a:r>
            <a:endParaRPr lang="sr-Latn-CS" sz="2000" smtClean="0">
              <a:latin typeface="Times New Roman" pitchFamily="18" charset="0"/>
            </a:endParaRP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body" idx="1"/>
          </p:nvPr>
        </p:nvSpPr>
        <p:spPr/>
        <p:txBody>
          <a:bodyPr/>
          <a:lstStyle/>
          <a:p>
            <a:pPr marL="609600" indent="-609600">
              <a:buFontTx/>
              <a:buNone/>
            </a:pPr>
            <a:r>
              <a:rPr lang="sr-Cyrl-CS" smtClean="0"/>
              <a:t>Према времену у коме се врши, дезинфекција може бити:</a:t>
            </a:r>
          </a:p>
          <a:p>
            <a:pPr marL="609600" indent="-609600">
              <a:buFontTx/>
              <a:buAutoNum type="arabicPeriod"/>
            </a:pPr>
            <a:r>
              <a:rPr lang="sr-Cyrl-CS" smtClean="0"/>
              <a:t>профилактична дезинфекција</a:t>
            </a:r>
          </a:p>
          <a:p>
            <a:pPr marL="609600" indent="-609600">
              <a:buFontTx/>
              <a:buAutoNum type="arabicPeriod"/>
            </a:pPr>
            <a:r>
              <a:rPr lang="sr-Cyrl-CS" smtClean="0"/>
              <a:t>дезинфекција у току болести</a:t>
            </a:r>
          </a:p>
          <a:p>
            <a:pPr marL="609600" indent="-609600">
              <a:buFontTx/>
              <a:buAutoNum type="arabicPeriod"/>
            </a:pPr>
            <a:r>
              <a:rPr lang="sr-Cyrl-CS" smtClean="0"/>
              <a:t>завршна дезинфекција</a:t>
            </a:r>
            <a:endParaRPr lang="en-US" smtClean="0"/>
          </a:p>
          <a:p>
            <a:pPr marL="609600" indent="-609600"/>
            <a:endParaRPr lang="sr-Latn-CS" smtClean="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title"/>
          </p:nvPr>
        </p:nvSpPr>
        <p:spPr/>
        <p:txBody>
          <a:bodyPr/>
          <a:lstStyle/>
          <a:p>
            <a:r>
              <a:rPr lang="sr-Cyrl-CS" sz="3200" smtClean="0">
                <a:latin typeface="Times New Roman" pitchFamily="18" charset="0"/>
              </a:rPr>
              <a:t>ПРОФИЛАКТИЧНА ДЕЗИНФЕКЦИЈА</a:t>
            </a:r>
            <a:endParaRPr lang="sr-Latn-CS" sz="3200" smtClean="0">
              <a:latin typeface="Times New Roman" pitchFamily="18" charset="0"/>
            </a:endParaRPr>
          </a:p>
        </p:txBody>
      </p:sp>
      <p:sp>
        <p:nvSpPr>
          <p:cNvPr id="19459" name="Rectangle 3"/>
          <p:cNvSpPr>
            <a:spLocks noGrp="1" noChangeArrowheads="1"/>
          </p:cNvSpPr>
          <p:nvPr>
            <p:ph type="body" idx="1"/>
          </p:nvPr>
        </p:nvSpPr>
        <p:spPr>
          <a:xfrm>
            <a:off x="468313" y="1989138"/>
            <a:ext cx="8229600" cy="4525962"/>
          </a:xfrm>
        </p:spPr>
        <p:txBody>
          <a:bodyPr/>
          <a:lstStyle/>
          <a:p>
            <a:pPr>
              <a:lnSpc>
                <a:spcPct val="90000"/>
              </a:lnSpc>
            </a:pPr>
            <a:r>
              <a:rPr lang="sr-Cyrl-CS" smtClean="0">
                <a:latin typeface="Times New Roman" pitchFamily="18" charset="0"/>
              </a:rPr>
              <a:t>Велики значај</a:t>
            </a:r>
          </a:p>
          <a:p>
            <a:pPr>
              <a:lnSpc>
                <a:spcPct val="90000"/>
              </a:lnSpc>
            </a:pPr>
            <a:r>
              <a:rPr lang="sr-Cyrl-CS" smtClean="0">
                <a:latin typeface="Times New Roman" pitchFamily="18" charset="0"/>
              </a:rPr>
              <a:t>Уништавање микроорганизама који нису установљени, али који се могу налазити на предметима, површинама и у ваздуху и представљају могуће проузроковаче обољења.</a:t>
            </a:r>
          </a:p>
          <a:p>
            <a:pPr>
              <a:lnSpc>
                <a:spcPct val="90000"/>
              </a:lnSpc>
            </a:pPr>
            <a:r>
              <a:rPr lang="sr-Cyrl-CS" smtClean="0">
                <a:latin typeface="Times New Roman" pitchFamily="18" charset="0"/>
              </a:rPr>
              <a:t>Користи се у болницама, лабораторијама</a:t>
            </a:r>
            <a:r>
              <a:rPr lang="en-US" smtClean="0">
                <a:latin typeface="Times New Roman" pitchFamily="18" charset="0"/>
              </a:rPr>
              <a:t> </a:t>
            </a:r>
            <a:r>
              <a:rPr lang="sr-Cyrl-CS" smtClean="0">
                <a:latin typeface="Times New Roman" pitchFamily="18" charset="0"/>
              </a:rPr>
              <a:t>(инструменти, завојни материјал, прање руку и др.), дезинфекција воде и др.</a:t>
            </a:r>
          </a:p>
          <a:p>
            <a:pPr>
              <a:lnSpc>
                <a:spcPct val="90000"/>
              </a:lnSpc>
            </a:pPr>
            <a:endParaRPr lang="sr-Latn-CS" smtClean="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title"/>
          </p:nvPr>
        </p:nvSpPr>
        <p:spPr/>
        <p:txBody>
          <a:bodyPr/>
          <a:lstStyle/>
          <a:p>
            <a:r>
              <a:rPr lang="sr-Cyrl-CS" smtClean="0">
                <a:latin typeface="Times New Roman" pitchFamily="18" charset="0"/>
              </a:rPr>
              <a:t>ТЕКУЋА ДЕЗИНФЕКЦИЈА</a:t>
            </a:r>
            <a:endParaRPr lang="sr-Latn-CS" smtClean="0">
              <a:latin typeface="Times New Roman" pitchFamily="18" charset="0"/>
            </a:endParaRPr>
          </a:p>
        </p:txBody>
      </p:sp>
      <p:sp>
        <p:nvSpPr>
          <p:cNvPr id="20483" name="Rectangle 3"/>
          <p:cNvSpPr>
            <a:spLocks noGrp="1" noChangeArrowheads="1"/>
          </p:cNvSpPr>
          <p:nvPr>
            <p:ph type="body" idx="1"/>
          </p:nvPr>
        </p:nvSpPr>
        <p:spPr/>
        <p:txBody>
          <a:bodyPr/>
          <a:lstStyle/>
          <a:p>
            <a:pPr>
              <a:lnSpc>
                <a:spcPct val="90000"/>
              </a:lnSpc>
            </a:pPr>
            <a:r>
              <a:rPr lang="sr-Cyrl-CS" sz="3600" smtClean="0">
                <a:latin typeface="Times New Roman" pitchFamily="18" charset="0"/>
              </a:rPr>
              <a:t>Циљ: Онемогућавање ширење инфекције</a:t>
            </a:r>
          </a:p>
          <a:p>
            <a:pPr>
              <a:lnSpc>
                <a:spcPct val="90000"/>
              </a:lnSpc>
            </a:pPr>
            <a:r>
              <a:rPr lang="sr-Cyrl-CS" sz="3600" smtClean="0">
                <a:latin typeface="Times New Roman" pitchFamily="18" charset="0"/>
              </a:rPr>
              <a:t>Спроводи се за све време трајања болести,</a:t>
            </a:r>
          </a:p>
          <a:p>
            <a:pPr>
              <a:lnSpc>
                <a:spcPct val="90000"/>
              </a:lnSpc>
            </a:pPr>
            <a:r>
              <a:rPr lang="sr-Cyrl-CS" sz="3600" smtClean="0">
                <a:latin typeface="Times New Roman" pitchFamily="18" charset="0"/>
              </a:rPr>
              <a:t>Спроводи се и код клицоноша</a:t>
            </a:r>
          </a:p>
          <a:p>
            <a:pPr>
              <a:lnSpc>
                <a:spcPct val="90000"/>
              </a:lnSpc>
            </a:pPr>
            <a:r>
              <a:rPr lang="sr-Cyrl-CS" sz="3600" smtClean="0">
                <a:latin typeface="Times New Roman" pitchFamily="18" charset="0"/>
              </a:rPr>
              <a:t>Посебна пажња се посвећује сакупљању, изношењу и</a:t>
            </a:r>
            <a:r>
              <a:rPr lang="sr-Cyrl-CS" sz="3600" smtClean="0"/>
              <a:t> </a:t>
            </a:r>
            <a:r>
              <a:rPr lang="sr-Cyrl-CS" sz="3600" smtClean="0">
                <a:latin typeface="Times New Roman" pitchFamily="18" charset="0"/>
              </a:rPr>
              <a:t>уништавању заразног материјала</a:t>
            </a:r>
            <a:endParaRPr lang="sr-Latn-CS" sz="3600" smtClean="0">
              <a:latin typeface="Times New Roman" pitchFamily="18" charset="0"/>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p:cNvSpPr>
            <a:spLocks noGrp="1" noChangeArrowheads="1"/>
          </p:cNvSpPr>
          <p:nvPr>
            <p:ph type="title"/>
          </p:nvPr>
        </p:nvSpPr>
        <p:spPr/>
        <p:txBody>
          <a:bodyPr/>
          <a:lstStyle/>
          <a:p>
            <a:r>
              <a:rPr lang="sr-Cyrl-CS" smtClean="0"/>
              <a:t>АСЕПСА И АНТИСЕПСА</a:t>
            </a:r>
            <a:endParaRPr lang="sr-Latn-CS" smtClean="0"/>
          </a:p>
        </p:txBody>
      </p:sp>
      <p:sp>
        <p:nvSpPr>
          <p:cNvPr id="18435" name="Rectangle 3"/>
          <p:cNvSpPr>
            <a:spLocks noGrp="1" noChangeArrowheads="1"/>
          </p:cNvSpPr>
          <p:nvPr>
            <p:ph type="body" idx="1"/>
          </p:nvPr>
        </p:nvSpPr>
        <p:spPr/>
        <p:txBody>
          <a:bodyPr/>
          <a:lstStyle/>
          <a:p>
            <a:pPr algn="just">
              <a:lnSpc>
                <a:spcPct val="150000"/>
              </a:lnSpc>
              <a:buFontTx/>
              <a:buNone/>
            </a:pPr>
            <a:r>
              <a:rPr lang="ru-RU" sz="2000" b="1" smtClean="0">
                <a:solidFill>
                  <a:srgbClr val="C00000"/>
                </a:solidFill>
                <a:effectLst>
                  <a:outerShdw blurRad="38100" dist="38100" dir="2700000" algn="tl">
                    <a:srgbClr val="C0C0C0"/>
                  </a:outerShdw>
                </a:effectLst>
                <a:latin typeface="Times New Roman" pitchFamily="18" charset="0"/>
              </a:rPr>
              <a:t>Асепса</a:t>
            </a:r>
            <a:r>
              <a:rPr lang="ru-RU" sz="2000" b="1" smtClean="0">
                <a:effectLst>
                  <a:outerShdw blurRad="38100" dist="38100" dir="2700000" algn="tl">
                    <a:srgbClr val="C0C0C0"/>
                  </a:outerShdw>
                </a:effectLst>
                <a:latin typeface="Times New Roman" pitchFamily="18" charset="0"/>
              </a:rPr>
              <a:t> је принцип рада, поступци, којима се спречава контакт микроорганизма са раном или другим потенцијалним местима уласка микроорганизма у живи организам – тело (најчешћи је принцип рада у хирургији којим се спречава улазак микроорганизма у микроорганизам. </a:t>
            </a:r>
          </a:p>
          <a:p>
            <a:pPr algn="just">
              <a:lnSpc>
                <a:spcPct val="150000"/>
              </a:lnSpc>
              <a:buFontTx/>
              <a:buNone/>
            </a:pPr>
            <a:r>
              <a:rPr lang="ru-RU" sz="2000" b="1" smtClean="0">
                <a:effectLst>
                  <a:outerShdw blurRad="38100" dist="38100" dir="2700000" algn="tl">
                    <a:srgbClr val="C0C0C0"/>
                  </a:outerShdw>
                </a:effectLst>
                <a:latin typeface="Times New Roman" pitchFamily="18" charset="0"/>
              </a:rPr>
              <a:t>	</a:t>
            </a:r>
          </a:p>
          <a:p>
            <a:pPr algn="just">
              <a:lnSpc>
                <a:spcPct val="150000"/>
              </a:lnSpc>
              <a:buFontTx/>
              <a:buNone/>
            </a:pPr>
            <a:r>
              <a:rPr lang="ru-RU" sz="2000" b="1" smtClean="0">
                <a:solidFill>
                  <a:srgbClr val="C00000"/>
                </a:solidFill>
                <a:effectLst>
                  <a:outerShdw blurRad="38100" dist="38100" dir="2700000" algn="tl">
                    <a:srgbClr val="C0C0C0"/>
                  </a:outerShdw>
                </a:effectLst>
                <a:latin typeface="Times New Roman" pitchFamily="18" charset="0"/>
              </a:rPr>
              <a:t>Антисепса </a:t>
            </a:r>
            <a:r>
              <a:rPr lang="ru-RU" sz="2000" b="1" smtClean="0">
                <a:effectLst>
                  <a:outerShdw blurRad="38100" dist="38100" dir="2700000" algn="tl">
                    <a:srgbClr val="C0C0C0"/>
                  </a:outerShdw>
                </a:effectLst>
                <a:latin typeface="Times New Roman" pitchFamily="18" charset="0"/>
              </a:rPr>
              <a:t>је скуп поступака, који се спроводи на живом ткиву с циљем да се спречи развој инфекције, или ограничи и излечи већ постојећа инфекција на ткиву или кожи.</a:t>
            </a:r>
            <a:endParaRPr lang="en-US" sz="2000" b="1" smtClean="0">
              <a:effectLst>
                <a:outerShdw blurRad="38100" dist="38100" dir="2700000" algn="tl">
                  <a:srgbClr val="C0C0C0"/>
                </a:outerShdw>
              </a:effectLst>
              <a:latin typeface="Times New Roman" pitchFamily="18" charset="0"/>
            </a:endParaRPr>
          </a:p>
          <a:p>
            <a:pPr>
              <a:lnSpc>
                <a:spcPct val="80000"/>
              </a:lnSpc>
            </a:pPr>
            <a:endParaRPr lang="sr-Latn-CS" sz="2000" smtClean="0">
              <a:latin typeface="Times New Roman" pitchFamily="18" charset="0"/>
            </a:endParaRP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p:nvPr>
        </p:nvSpPr>
        <p:spPr/>
        <p:txBody>
          <a:bodyPr/>
          <a:lstStyle/>
          <a:p>
            <a:r>
              <a:rPr lang="sr-Cyrl-CS" smtClean="0">
                <a:latin typeface="Times New Roman" pitchFamily="18" charset="0"/>
              </a:rPr>
              <a:t>ЗАВРШНА ДЕЗИНФЕКЦИЈА</a:t>
            </a:r>
            <a:endParaRPr lang="sr-Latn-CS" smtClean="0">
              <a:latin typeface="Times New Roman" pitchFamily="18" charset="0"/>
            </a:endParaRPr>
          </a:p>
        </p:txBody>
      </p:sp>
      <p:sp>
        <p:nvSpPr>
          <p:cNvPr id="21507" name="Rectangle 3"/>
          <p:cNvSpPr>
            <a:spLocks noGrp="1" noChangeArrowheads="1"/>
          </p:cNvSpPr>
          <p:nvPr>
            <p:ph type="body" idx="1"/>
          </p:nvPr>
        </p:nvSpPr>
        <p:spPr/>
        <p:txBody>
          <a:bodyPr/>
          <a:lstStyle/>
          <a:p>
            <a:pPr>
              <a:lnSpc>
                <a:spcPct val="90000"/>
              </a:lnSpc>
            </a:pPr>
            <a:r>
              <a:rPr lang="sr-Cyrl-CS" sz="2800" smtClean="0">
                <a:latin typeface="Times New Roman" pitchFamily="18" charset="0"/>
              </a:rPr>
              <a:t>Обавља се по завршетку болести</a:t>
            </a:r>
          </a:p>
          <a:p>
            <a:pPr>
              <a:lnSpc>
                <a:spcPct val="90000"/>
              </a:lnSpc>
            </a:pPr>
            <a:r>
              <a:rPr lang="sr-Cyrl-CS" sz="2800" smtClean="0">
                <a:latin typeface="Times New Roman" pitchFamily="18" charset="0"/>
              </a:rPr>
              <a:t>Једнократно</a:t>
            </a:r>
          </a:p>
          <a:p>
            <a:pPr>
              <a:lnSpc>
                <a:spcPct val="90000"/>
              </a:lnSpc>
            </a:pPr>
            <a:r>
              <a:rPr lang="sr-Cyrl-CS" sz="2800" smtClean="0">
                <a:latin typeface="Times New Roman" pitchFamily="18" charset="0"/>
              </a:rPr>
              <a:t>После оздрављења или смрти болесника</a:t>
            </a:r>
          </a:p>
          <a:p>
            <a:pPr>
              <a:lnSpc>
                <a:spcPct val="90000"/>
              </a:lnSpc>
            </a:pPr>
            <a:r>
              <a:rPr lang="sr-Cyrl-CS" sz="2800" smtClean="0">
                <a:latin typeface="Times New Roman" pitchFamily="18" charset="0"/>
              </a:rPr>
              <a:t>Обавља се помоћу формалдехида, Флугеовим апаратом, у коме се загревају формалин и вода</a:t>
            </a:r>
          </a:p>
          <a:p>
            <a:pPr>
              <a:lnSpc>
                <a:spcPct val="90000"/>
              </a:lnSpc>
            </a:pPr>
            <a:r>
              <a:rPr lang="sr-Cyrl-CS" sz="2800" smtClean="0">
                <a:latin typeface="Times New Roman" pitchFamily="18" charset="0"/>
              </a:rPr>
              <a:t>Трајање 6-8 сати, затим ветрити најмање 24 сата</a:t>
            </a:r>
          </a:p>
          <a:p>
            <a:pPr>
              <a:lnSpc>
                <a:spcPct val="90000"/>
              </a:lnSpc>
            </a:pPr>
            <a:r>
              <a:rPr lang="sr-Cyrl-CS" sz="2800" smtClean="0">
                <a:latin typeface="Times New Roman" pitchFamily="18" charset="0"/>
              </a:rPr>
              <a:t>Раде стручно оспособљене екипе</a:t>
            </a:r>
            <a:endParaRPr lang="en-US" sz="2800" smtClean="0">
              <a:latin typeface="Times New Roman" pitchFamily="18" charset="0"/>
            </a:endParaRPr>
          </a:p>
          <a:p>
            <a:pPr>
              <a:lnSpc>
                <a:spcPct val="90000"/>
              </a:lnSpc>
            </a:pPr>
            <a:endParaRPr lang="sr-Latn-CS" sz="2800" smtClean="0">
              <a:latin typeface="Times New Roman" pitchFamily="18" charset="0"/>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idx="4294967295"/>
          </p:nvPr>
        </p:nvSpPr>
        <p:spPr/>
        <p:txBody>
          <a:bodyPr/>
          <a:lstStyle/>
          <a:p>
            <a:r>
              <a:rPr lang="sr-Cyrl-CS" sz="3200" b="1" smtClean="0">
                <a:effectLst>
                  <a:outerShdw blurRad="38100" dist="38100" dir="2700000" algn="tl">
                    <a:srgbClr val="C0C0C0"/>
                  </a:outerShdw>
                </a:effectLst>
              </a:rPr>
              <a:t>ХЕМИЈСКА ДЕЗИНФЕКЦИОНА СРЕДСТВА</a:t>
            </a:r>
            <a:endParaRPr lang="en-US" sz="3200" b="1" smtClean="0">
              <a:effectLst>
                <a:outerShdw blurRad="38100" dist="38100" dir="2700000" algn="tl">
                  <a:srgbClr val="C0C0C0"/>
                </a:outerShdw>
              </a:effectLst>
            </a:endParaRPr>
          </a:p>
        </p:txBody>
      </p:sp>
      <p:sp>
        <p:nvSpPr>
          <p:cNvPr id="22531" name="Rectangle 3"/>
          <p:cNvSpPr>
            <a:spLocks noGrp="1" noChangeArrowheads="1"/>
          </p:cNvSpPr>
          <p:nvPr>
            <p:ph type="body" sz="half" idx="1"/>
          </p:nvPr>
        </p:nvSpPr>
        <p:spPr/>
        <p:txBody>
          <a:bodyPr/>
          <a:lstStyle/>
          <a:p>
            <a:r>
              <a:rPr lang="sr-Cyrl-CS" smtClean="0"/>
              <a:t>Хлорни препарати</a:t>
            </a:r>
          </a:p>
          <a:p>
            <a:r>
              <a:rPr lang="sr-Cyrl-CS" smtClean="0"/>
              <a:t>Алкохол</a:t>
            </a:r>
          </a:p>
          <a:p>
            <a:r>
              <a:rPr lang="sr-Cyrl-CS" smtClean="0"/>
              <a:t>Киселине</a:t>
            </a:r>
          </a:p>
          <a:p>
            <a:r>
              <a:rPr lang="sr-Cyrl-CS" smtClean="0"/>
              <a:t>Базе</a:t>
            </a:r>
          </a:p>
          <a:p>
            <a:r>
              <a:rPr lang="sr-Cyrl-CS" smtClean="0"/>
              <a:t>Соли тешких метала</a:t>
            </a:r>
          </a:p>
          <a:p>
            <a:endParaRPr lang="en-US" smtClean="0"/>
          </a:p>
        </p:txBody>
      </p:sp>
      <p:sp>
        <p:nvSpPr>
          <p:cNvPr id="22532" name="Rectangle 4"/>
          <p:cNvSpPr>
            <a:spLocks noGrp="1" noChangeArrowheads="1"/>
          </p:cNvSpPr>
          <p:nvPr>
            <p:ph type="body" sz="half" idx="2"/>
          </p:nvPr>
        </p:nvSpPr>
        <p:spPr/>
        <p:txBody>
          <a:bodyPr/>
          <a:lstStyle/>
          <a:p>
            <a:r>
              <a:rPr lang="sr-Cyrl-CS" smtClean="0"/>
              <a:t>Феноли</a:t>
            </a:r>
          </a:p>
          <a:p>
            <a:r>
              <a:rPr lang="sr-Cyrl-CS" smtClean="0"/>
              <a:t>Крезоли</a:t>
            </a:r>
          </a:p>
          <a:p>
            <a:r>
              <a:rPr lang="sr-Cyrl-CS" smtClean="0"/>
              <a:t>Јодоформи</a:t>
            </a:r>
          </a:p>
          <a:p>
            <a:r>
              <a:rPr lang="sr-Cyrl-CS" smtClean="0"/>
              <a:t>Гасови</a:t>
            </a:r>
            <a:endParaRPr lang="sr-Latn-CS" smtClean="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2"/>
          <p:cNvSpPr>
            <a:spLocks noGrp="1" noChangeArrowheads="1"/>
          </p:cNvSpPr>
          <p:nvPr>
            <p:ph type="title" idx="4294967295"/>
          </p:nvPr>
        </p:nvSpPr>
        <p:spPr>
          <a:xfrm>
            <a:off x="0" y="836613"/>
            <a:ext cx="9144000" cy="1371600"/>
          </a:xfrm>
        </p:spPr>
        <p:txBody>
          <a:bodyPr/>
          <a:lstStyle/>
          <a:p>
            <a:r>
              <a:rPr lang="sr-Cyrl-CS" sz="2800" b="1" smtClean="0">
                <a:effectLst>
                  <a:outerShdw blurRad="38100" dist="38100" dir="2700000" algn="tl">
                    <a:srgbClr val="C0C0C0"/>
                  </a:outerShdw>
                </a:effectLst>
              </a:rPr>
              <a:t>Савремени (идеални)</a:t>
            </a:r>
            <a:r>
              <a:rPr lang="en-US" sz="2800" b="1" smtClean="0">
                <a:effectLst>
                  <a:outerShdw blurRad="38100" dist="38100" dir="2700000" algn="tl">
                    <a:srgbClr val="C0C0C0"/>
                  </a:outerShdw>
                </a:effectLst>
              </a:rPr>
              <a:t> </a:t>
            </a:r>
            <a:r>
              <a:rPr lang="sr-Cyrl-CS" sz="2800" b="1" smtClean="0">
                <a:effectLst>
                  <a:outerShdw blurRad="38100" dist="38100" dir="2700000" algn="tl">
                    <a:srgbClr val="C0C0C0"/>
                  </a:outerShdw>
                </a:effectLst>
              </a:rPr>
              <a:t>дезифицијенс треба да испуњава следеће услове</a:t>
            </a:r>
            <a:r>
              <a:rPr lang="sr-Cyrl-CS" b="1" smtClean="0">
                <a:effectLst>
                  <a:outerShdw blurRad="38100" dist="38100" dir="2700000" algn="tl">
                    <a:srgbClr val="C0C0C0"/>
                  </a:outerShdw>
                </a:effectLst>
              </a:rPr>
              <a:t>:</a:t>
            </a:r>
            <a:endParaRPr lang="en-US" b="1" smtClean="0">
              <a:effectLst>
                <a:outerShdw blurRad="38100" dist="38100" dir="2700000" algn="tl">
                  <a:srgbClr val="C0C0C0"/>
                </a:outerShdw>
              </a:effectLst>
            </a:endParaRPr>
          </a:p>
        </p:txBody>
      </p:sp>
      <p:sp>
        <p:nvSpPr>
          <p:cNvPr id="23555" name="Rectangle 3"/>
          <p:cNvSpPr>
            <a:spLocks noGrp="1" noChangeArrowheads="1"/>
          </p:cNvSpPr>
          <p:nvPr>
            <p:ph type="body" idx="4294967295"/>
          </p:nvPr>
        </p:nvSpPr>
        <p:spPr>
          <a:xfrm>
            <a:off x="0" y="2127250"/>
            <a:ext cx="9144000" cy="4730750"/>
          </a:xfrm>
        </p:spPr>
        <p:txBody>
          <a:bodyPr/>
          <a:lstStyle/>
          <a:p>
            <a:pPr>
              <a:lnSpc>
                <a:spcPct val="90000"/>
              </a:lnSpc>
            </a:pPr>
            <a:r>
              <a:rPr lang="sr-Cyrl-CS" sz="2800" smtClean="0">
                <a:latin typeface="Times New Roman" pitchFamily="18" charset="0"/>
              </a:rPr>
              <a:t>Да има широк спектар деловања</a:t>
            </a:r>
          </a:p>
          <a:p>
            <a:pPr>
              <a:lnSpc>
                <a:spcPct val="90000"/>
              </a:lnSpc>
            </a:pPr>
            <a:r>
              <a:rPr lang="sr-Cyrl-CS" sz="2800" smtClean="0">
                <a:latin typeface="Times New Roman" pitchFamily="18" charset="0"/>
              </a:rPr>
              <a:t>Да није отрован у радним растворима</a:t>
            </a:r>
          </a:p>
          <a:p>
            <a:pPr>
              <a:lnSpc>
                <a:spcPct val="90000"/>
              </a:lnSpc>
            </a:pPr>
            <a:r>
              <a:rPr lang="sr-Cyrl-CS" sz="2800" smtClean="0">
                <a:latin typeface="Times New Roman" pitchFamily="18" charset="0"/>
              </a:rPr>
              <a:t>Да у радним растворима не надражује кожу и слузокожу и не изазива алергије</a:t>
            </a:r>
          </a:p>
          <a:p>
            <a:pPr>
              <a:lnSpc>
                <a:spcPct val="90000"/>
              </a:lnSpc>
            </a:pPr>
            <a:r>
              <a:rPr lang="sr-Cyrl-CS" sz="2800" smtClean="0">
                <a:latin typeface="Times New Roman" pitchFamily="18" charset="0"/>
              </a:rPr>
              <a:t>Да се добро раствара у води, да је активан и у базној и у киселој средини</a:t>
            </a:r>
          </a:p>
          <a:p>
            <a:pPr>
              <a:lnSpc>
                <a:spcPct val="90000"/>
              </a:lnSpc>
            </a:pPr>
            <a:r>
              <a:rPr lang="sr-Cyrl-CS" sz="2800" smtClean="0">
                <a:latin typeface="Times New Roman" pitchFamily="18" charset="0"/>
              </a:rPr>
              <a:t>Да није канцероген и да нема тератогено дејство</a:t>
            </a:r>
          </a:p>
          <a:p>
            <a:pPr>
              <a:lnSpc>
                <a:spcPct val="90000"/>
              </a:lnSpc>
            </a:pPr>
            <a:r>
              <a:rPr lang="sr-Cyrl-CS" sz="2800" smtClean="0">
                <a:latin typeface="Times New Roman" pitchFamily="18" charset="0"/>
              </a:rPr>
              <a:t>Да не доводи до оштећења предмета са којима долази у контект</a:t>
            </a:r>
          </a:p>
          <a:p>
            <a:pPr>
              <a:lnSpc>
                <a:spcPct val="90000"/>
              </a:lnSpc>
            </a:pPr>
            <a:r>
              <a:rPr lang="sr-Cyrl-CS" sz="2800" smtClean="0">
                <a:latin typeface="Times New Roman" pitchFamily="18" charset="0"/>
              </a:rPr>
              <a:t>Да буде јефтин, лако доступан и да се лако транспортује</a:t>
            </a:r>
            <a:endParaRPr lang="en-US" sz="2800" smtClean="0">
              <a:latin typeface="Times New Roman" pitchFamily="18" charset="0"/>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p:cNvSpPr>
            <a:spLocks noGrp="1" noChangeArrowheads="1"/>
          </p:cNvSpPr>
          <p:nvPr>
            <p:ph type="title" idx="4294967295"/>
          </p:nvPr>
        </p:nvSpPr>
        <p:spPr>
          <a:xfrm>
            <a:off x="-107950" y="981075"/>
            <a:ext cx="9144000" cy="1143000"/>
          </a:xfrm>
        </p:spPr>
        <p:txBody>
          <a:bodyPr>
            <a:normAutofit/>
          </a:bodyPr>
          <a:lstStyle/>
          <a:p>
            <a:r>
              <a:rPr lang="sr-Cyrl-CS" sz="2800" b="1" smtClean="0">
                <a:effectLst>
                  <a:outerShdw blurRad="38100" dist="38100" dir="2700000" algn="tl">
                    <a:srgbClr val="C0C0C0"/>
                  </a:outerShdw>
                </a:effectLst>
              </a:rPr>
              <a:t>Фактори који значајно утичу  на ефикасност дезинфицијенса</a:t>
            </a:r>
            <a:endParaRPr lang="sr-Latn-CS" sz="2800" b="1" smtClean="0">
              <a:effectLst>
                <a:outerShdw blurRad="38100" dist="38100" dir="2700000" algn="tl">
                  <a:srgbClr val="C0C0C0"/>
                </a:outerShdw>
              </a:effectLst>
            </a:endParaRPr>
          </a:p>
        </p:txBody>
      </p:sp>
      <p:sp>
        <p:nvSpPr>
          <p:cNvPr id="21507" name="Rectangle 3"/>
          <p:cNvSpPr>
            <a:spLocks noGrp="1" noChangeArrowheads="1"/>
          </p:cNvSpPr>
          <p:nvPr>
            <p:ph type="body" idx="4294967295"/>
          </p:nvPr>
        </p:nvSpPr>
        <p:spPr>
          <a:xfrm>
            <a:off x="0" y="2133600"/>
            <a:ext cx="9144000" cy="5715000"/>
          </a:xfrm>
        </p:spPr>
        <p:txBody>
          <a:bodyPr>
            <a:normAutofit/>
          </a:bodyPr>
          <a:lstStyle/>
          <a:p>
            <a:pPr marL="514350" indent="-514350">
              <a:buFont typeface="Calibri" pitchFamily="34" charset="0"/>
              <a:buAutoNum type="arabicPeriod"/>
            </a:pPr>
            <a:r>
              <a:rPr lang="sr-Cyrl-CS" sz="2800" smtClean="0">
                <a:effectLst>
                  <a:outerShdw blurRad="38100" dist="38100" dir="2700000" algn="tl">
                    <a:srgbClr val="C0C0C0"/>
                  </a:outerShdw>
                </a:effectLst>
                <a:latin typeface="Times New Roman" pitchFamily="18" charset="0"/>
              </a:rPr>
              <a:t>Особине предмета који се дезинфикује</a:t>
            </a:r>
            <a:r>
              <a:rPr lang="sr-Cyrl-CS" sz="2800" smtClean="0">
                <a:latin typeface="Times New Roman" pitchFamily="18" charset="0"/>
              </a:rPr>
              <a:t>:</a:t>
            </a:r>
          </a:p>
          <a:p>
            <a:pPr marL="514350" indent="-514350">
              <a:buFontTx/>
              <a:buChar char="-"/>
            </a:pPr>
            <a:r>
              <a:rPr lang="sr-Cyrl-CS" sz="2800" smtClean="0">
                <a:latin typeface="Times New Roman" pitchFamily="18" charset="0"/>
              </a:rPr>
              <a:t>физичко стање предмета</a:t>
            </a:r>
          </a:p>
          <a:p>
            <a:pPr marL="514350" indent="-514350">
              <a:buFontTx/>
              <a:buChar char="-"/>
            </a:pPr>
            <a:r>
              <a:rPr lang="sr-Cyrl-CS" sz="2800" smtClean="0">
                <a:latin typeface="Times New Roman" pitchFamily="18" charset="0"/>
              </a:rPr>
              <a:t>врста материјала од кога је предмет направљен             (метал, пластика, стакло, дрво…)</a:t>
            </a:r>
          </a:p>
          <a:p>
            <a:pPr marL="514350" indent="-514350">
              <a:buFontTx/>
              <a:buChar char="-"/>
            </a:pPr>
            <a:r>
              <a:rPr lang="sr-Cyrl-CS" sz="2800" smtClean="0">
                <a:latin typeface="Times New Roman" pitchFamily="18" charset="0"/>
              </a:rPr>
              <a:t>површина предмета (глатка, рапава)</a:t>
            </a:r>
          </a:p>
          <a:p>
            <a:pPr marL="514350" indent="-514350">
              <a:buFontTx/>
              <a:buChar char="-"/>
            </a:pPr>
            <a:r>
              <a:rPr lang="sr-Cyrl-CS" sz="2800" smtClean="0">
                <a:latin typeface="Times New Roman" pitchFamily="18" charset="0"/>
              </a:rPr>
              <a:t>облик предмета (зглобни предмети се због тежине продирања дезинфицијенса теже дезинфикују у пределу шарки – зглоба)</a:t>
            </a:r>
          </a:p>
          <a:p>
            <a:pPr marL="514350" indent="-514350">
              <a:buFontTx/>
              <a:buChar char="-"/>
            </a:pPr>
            <a:endParaRPr lang="sr-Latn-CS" sz="2800" smtClean="0">
              <a:latin typeface="Times New Roman" pitchFamily="18" charset="0"/>
            </a:endParaRP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4294967295"/>
          </p:nvPr>
        </p:nvSpPr>
        <p:spPr>
          <a:xfrm>
            <a:off x="0" y="1341438"/>
            <a:ext cx="9144000" cy="5867400"/>
          </a:xfrm>
        </p:spPr>
        <p:txBody>
          <a:bodyPr>
            <a:normAutofit/>
          </a:bodyPr>
          <a:lstStyle/>
          <a:p>
            <a:pPr marL="514350" indent="-514350">
              <a:buFontTx/>
              <a:buNone/>
            </a:pPr>
            <a:r>
              <a:rPr lang="sr-Cyrl-CS" b="1" smtClean="0">
                <a:effectLst>
                  <a:outerShdw blurRad="38100" dist="38100" dir="2700000" algn="tl">
                    <a:srgbClr val="C0C0C0"/>
                  </a:outerShdw>
                </a:effectLst>
              </a:rPr>
              <a:t> </a:t>
            </a:r>
            <a:r>
              <a:rPr lang="sr-Cyrl-CS" smtClean="0">
                <a:latin typeface="Times New Roman" pitchFamily="18" charset="0"/>
                <a:cs typeface="Times New Roman" pitchFamily="18" charset="0"/>
              </a:rPr>
              <a:t>2</a:t>
            </a:r>
            <a:r>
              <a:rPr lang="sr-Cyrl-CS" smtClean="0">
                <a:latin typeface="Times New Roman" pitchFamily="18" charset="0"/>
              </a:rPr>
              <a:t>. </a:t>
            </a:r>
            <a:r>
              <a:rPr lang="sr-Cyrl-CS" sz="2800" smtClean="0">
                <a:latin typeface="Times New Roman" pitchFamily="18" charset="0"/>
              </a:rPr>
              <a:t>врста и концентрација дезинфицијенса:</a:t>
            </a:r>
          </a:p>
          <a:p>
            <a:pPr marL="514350" indent="-514350">
              <a:buFontTx/>
              <a:buChar char="-"/>
            </a:pPr>
            <a:r>
              <a:rPr lang="sr-Cyrl-CS" sz="2800" smtClean="0">
                <a:latin typeface="Times New Roman" pitchFamily="18" charset="0"/>
              </a:rPr>
              <a:t>од врсте дезинфицијенса зависи и његов механизам деловања</a:t>
            </a:r>
          </a:p>
          <a:p>
            <a:pPr marL="514350" indent="-514350">
              <a:buFontTx/>
              <a:buChar char="-"/>
            </a:pPr>
            <a:r>
              <a:rPr lang="sr-Cyrl-CS" sz="2800" smtClean="0">
                <a:latin typeface="Times New Roman" pitchFamily="18" charset="0"/>
              </a:rPr>
              <a:t>при вишој концентрацији дезинфицијенс је ефикаснији, али тада може испољити превише нежељених дејстава као што су нпр. корозивно дејство или може постати превише токсичан за човека, тако да се концентрација дезинфицијенса не може неограничено повећавати. </a:t>
            </a:r>
          </a:p>
          <a:p>
            <a:pPr marL="514350" indent="-514350">
              <a:buFontTx/>
              <a:buChar char="-"/>
            </a:pPr>
            <a:r>
              <a:rPr lang="sr-Cyrl-CS" sz="2800" smtClean="0">
                <a:latin typeface="Times New Roman" pitchFamily="18" charset="0"/>
              </a:rPr>
              <a:t>Изузетак је алкохол, који је, због механизма деловања, ефикаснији као 70% него као 95% етанол.</a:t>
            </a:r>
            <a:endParaRPr lang="sr-Latn-CS" sz="2800" smtClean="0">
              <a:latin typeface="Times New Roman" pitchFamily="18" charset="0"/>
            </a:endParaRPr>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4294967295"/>
          </p:nvPr>
        </p:nvSpPr>
        <p:spPr>
          <a:xfrm>
            <a:off x="0" y="1412875"/>
            <a:ext cx="9144000" cy="5867400"/>
          </a:xfrm>
        </p:spPr>
        <p:txBody>
          <a:bodyPr>
            <a:normAutofit/>
          </a:bodyPr>
          <a:lstStyle/>
          <a:p>
            <a:pPr marL="514350" indent="-514350">
              <a:buFontTx/>
              <a:buNone/>
            </a:pPr>
            <a:r>
              <a:rPr lang="sr-Cyrl-CS" sz="2800" smtClean="0">
                <a:effectLst>
                  <a:outerShdw blurRad="38100" dist="38100" dir="2700000" algn="tl">
                    <a:srgbClr val="C0C0C0"/>
                  </a:outerShdw>
                </a:effectLst>
              </a:rPr>
              <a:t>3</a:t>
            </a:r>
            <a:r>
              <a:rPr lang="sr-Cyrl-CS" sz="2800" smtClean="0">
                <a:effectLst>
                  <a:outerShdw blurRad="38100" dist="38100" dir="2700000" algn="tl">
                    <a:srgbClr val="C0C0C0"/>
                  </a:outerShdw>
                </a:effectLst>
                <a:latin typeface="Times New Roman" pitchFamily="18" charset="0"/>
              </a:rPr>
              <a:t>. дужина деловања дезинфицијенса:</a:t>
            </a:r>
          </a:p>
          <a:p>
            <a:pPr marL="514350" indent="-514350">
              <a:buFontTx/>
              <a:buNone/>
            </a:pPr>
            <a:r>
              <a:rPr lang="sr-Cyrl-CS" sz="2800" smtClean="0">
                <a:latin typeface="Times New Roman" pitchFamily="18" charset="0"/>
              </a:rPr>
              <a:t>што дуже делује то боље, али ако се предуго чека да би се испољила ефикасност тада губи практичну, употребну вредност.</a:t>
            </a:r>
          </a:p>
          <a:p>
            <a:pPr marL="514350" indent="-514350">
              <a:buFontTx/>
              <a:buNone/>
            </a:pPr>
            <a:r>
              <a:rPr lang="sr-Cyrl-CS" sz="2800" smtClean="0">
                <a:effectLst>
                  <a:outerShdw blurRad="38100" dist="38100" dir="2700000" algn="tl">
                    <a:srgbClr val="C0C0C0"/>
                  </a:outerShdw>
                </a:effectLst>
                <a:latin typeface="Times New Roman" pitchFamily="18" charset="0"/>
              </a:rPr>
              <a:t>4. температура:</a:t>
            </a:r>
          </a:p>
          <a:p>
            <a:pPr marL="514350" indent="-514350">
              <a:buFontTx/>
              <a:buNone/>
            </a:pPr>
            <a:r>
              <a:rPr lang="sr-Cyrl-CS" sz="2800" smtClean="0">
                <a:latin typeface="Times New Roman" pitchFamily="18" charset="0"/>
              </a:rPr>
              <a:t>при вишим температурама дезинфицијенси су ефикаснији</a:t>
            </a:r>
          </a:p>
          <a:p>
            <a:pPr marL="514350" indent="-514350">
              <a:buFontTx/>
              <a:buNone/>
            </a:pPr>
            <a:r>
              <a:rPr lang="sr-Cyrl-CS" sz="2800" smtClean="0">
                <a:effectLst>
                  <a:outerShdw blurRad="38100" dist="38100" dir="2700000" algn="tl">
                    <a:srgbClr val="C0C0C0"/>
                  </a:outerShdw>
                </a:effectLst>
                <a:latin typeface="Times New Roman" pitchFamily="18" charset="0"/>
              </a:rPr>
              <a:t>5. Присуство органских материја:</a:t>
            </a:r>
          </a:p>
          <a:p>
            <a:pPr marL="514350" indent="-514350">
              <a:buFontTx/>
              <a:buNone/>
            </a:pPr>
            <a:r>
              <a:rPr lang="sr-Cyrl-CS" sz="2800" smtClean="0">
                <a:latin typeface="Times New Roman" pitchFamily="18" charset="0"/>
              </a:rPr>
              <a:t>органске материје као што су крв, гној, салива, спутум… инактивирају дезинфицијенсе.</a:t>
            </a:r>
          </a:p>
          <a:p>
            <a:pPr marL="514350" indent="-514350">
              <a:buFontTx/>
              <a:buChar char="-"/>
            </a:pPr>
            <a:endParaRPr lang="sr-Latn-CS" sz="2800" smtClean="0">
              <a:latin typeface="Times New Roman" pitchFamily="18" charset="0"/>
            </a:endParaRPr>
          </a:p>
          <a:p>
            <a:pPr marL="514350" indent="-514350">
              <a:buFontTx/>
              <a:buNone/>
            </a:pPr>
            <a:endParaRPr lang="sr-Latn-CS" sz="2800" smtClean="0"/>
          </a:p>
          <a:p>
            <a:pPr marL="514350" indent="-514350">
              <a:buFontTx/>
              <a:buNone/>
            </a:pPr>
            <a:endParaRPr lang="sr-Cyrl-CS" sz="2800" smtClean="0"/>
          </a:p>
          <a:p>
            <a:pPr marL="514350" indent="-514350">
              <a:buFontTx/>
              <a:buChar char="-"/>
            </a:pPr>
            <a:endParaRPr lang="sr-Latn-CS" sz="2800" smtClean="0"/>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0" name="Content Placeholder 2"/>
          <p:cNvSpPr>
            <a:spLocks noGrp="1"/>
          </p:cNvSpPr>
          <p:nvPr>
            <p:ph idx="4294967295"/>
          </p:nvPr>
        </p:nvSpPr>
        <p:spPr>
          <a:xfrm>
            <a:off x="0" y="1557338"/>
            <a:ext cx="9144000" cy="5791200"/>
          </a:xfrm>
        </p:spPr>
        <p:txBody>
          <a:bodyPr/>
          <a:lstStyle/>
          <a:p>
            <a:pPr>
              <a:buFontTx/>
              <a:buNone/>
            </a:pPr>
            <a:r>
              <a:rPr lang="sr-Cyrl-CS" sz="2800" smtClean="0"/>
              <a:t>6</a:t>
            </a:r>
            <a:r>
              <a:rPr lang="sr-Cyrl-CS" sz="2800" smtClean="0">
                <a:latin typeface="Times New Roman" pitchFamily="18" charset="0"/>
              </a:rPr>
              <a:t>. врста и број микроорганизама:</a:t>
            </a:r>
          </a:p>
          <a:p>
            <a:pPr>
              <a:buFontTx/>
              <a:buChar char="-"/>
            </a:pPr>
            <a:r>
              <a:rPr lang="sr-Cyrl-CS" sz="2800" smtClean="0">
                <a:latin typeface="Times New Roman" pitchFamily="18" charset="0"/>
              </a:rPr>
              <a:t>већи број присутних микроорганизама захтева дуже време деловања дезинфицијенса, тј. дужим деловањем дезинфицијенса уништава се већи број микроорганизама</a:t>
            </a:r>
          </a:p>
          <a:p>
            <a:pPr>
              <a:buFontTx/>
              <a:buChar char="-"/>
            </a:pPr>
            <a:endParaRPr lang="sr-Latn-CS" sz="2800" smtClean="0">
              <a:latin typeface="Times New Roman" pitchFamily="18" charset="0"/>
            </a:endParaRPr>
          </a:p>
          <a:p>
            <a:pPr>
              <a:buFontTx/>
              <a:buNone/>
            </a:pPr>
            <a:endParaRPr lang="sr-Latn-CS" sz="2800" smtClean="0"/>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Rectangle 2"/>
          <p:cNvSpPr>
            <a:spLocks noGrp="1" noChangeArrowheads="1"/>
          </p:cNvSpPr>
          <p:nvPr>
            <p:ph type="title"/>
          </p:nvPr>
        </p:nvSpPr>
        <p:spPr/>
        <p:txBody>
          <a:bodyPr/>
          <a:lstStyle/>
          <a:p>
            <a:r>
              <a:rPr lang="sr-Cyrl-CS" smtClean="0"/>
              <a:t>Предемети дезинфекције</a:t>
            </a:r>
            <a:endParaRPr lang="en-US" smtClean="0"/>
          </a:p>
        </p:txBody>
      </p:sp>
      <p:sp>
        <p:nvSpPr>
          <p:cNvPr id="28675" name="Rectangle 3"/>
          <p:cNvSpPr>
            <a:spLocks noGrp="1" noChangeArrowheads="1"/>
          </p:cNvSpPr>
          <p:nvPr>
            <p:ph type="body" sz="half" idx="1"/>
          </p:nvPr>
        </p:nvSpPr>
        <p:spPr/>
        <p:txBody>
          <a:bodyPr/>
          <a:lstStyle/>
          <a:p>
            <a:pPr>
              <a:lnSpc>
                <a:spcPct val="90000"/>
              </a:lnSpc>
            </a:pPr>
            <a:r>
              <a:rPr lang="sr-Cyrl-CS" sz="3200" smtClean="0"/>
              <a:t>Руке</a:t>
            </a:r>
          </a:p>
          <a:p>
            <a:pPr>
              <a:lnSpc>
                <a:spcPct val="90000"/>
              </a:lnSpc>
            </a:pPr>
            <a:r>
              <a:rPr lang="sr-Cyrl-CS" sz="3200" smtClean="0"/>
              <a:t>Фецес и урин</a:t>
            </a:r>
          </a:p>
          <a:p>
            <a:pPr>
              <a:lnSpc>
                <a:spcPct val="90000"/>
              </a:lnSpc>
            </a:pPr>
            <a:r>
              <a:rPr lang="sr-Cyrl-CS" sz="3200" smtClean="0"/>
              <a:t>Спутум</a:t>
            </a:r>
          </a:p>
          <a:p>
            <a:pPr>
              <a:lnSpc>
                <a:spcPct val="90000"/>
              </a:lnSpc>
            </a:pPr>
            <a:r>
              <a:rPr lang="sr-Cyrl-CS" sz="3200" smtClean="0"/>
              <a:t>Рубље и постељина</a:t>
            </a:r>
          </a:p>
        </p:txBody>
      </p:sp>
      <p:sp>
        <p:nvSpPr>
          <p:cNvPr id="28676" name="Rectangle 4"/>
          <p:cNvSpPr>
            <a:spLocks noGrp="1" noChangeArrowheads="1"/>
          </p:cNvSpPr>
          <p:nvPr>
            <p:ph type="body" sz="half" idx="2"/>
          </p:nvPr>
        </p:nvSpPr>
        <p:spPr/>
        <p:txBody>
          <a:bodyPr/>
          <a:lstStyle/>
          <a:p>
            <a:r>
              <a:rPr lang="sr-Cyrl-CS" sz="3200" smtClean="0"/>
              <a:t>Одело</a:t>
            </a:r>
          </a:p>
          <a:p>
            <a:r>
              <a:rPr lang="sr-Cyrl-CS" sz="3200" smtClean="0"/>
              <a:t>Посуђе и прибор за јело</a:t>
            </a:r>
          </a:p>
          <a:p>
            <a:r>
              <a:rPr lang="sr-Cyrl-CS" sz="3200" smtClean="0"/>
              <a:t>Термометри</a:t>
            </a:r>
          </a:p>
          <a:p>
            <a:r>
              <a:rPr lang="sr-Cyrl-CS" sz="3200" smtClean="0"/>
              <a:t>Четке, четкице,</a:t>
            </a:r>
            <a:r>
              <a:rPr lang="en-US" sz="3200" smtClean="0"/>
              <a:t> </a:t>
            </a:r>
            <a:r>
              <a:rPr lang="sr-Cyrl-CS" sz="3200" smtClean="0"/>
              <a:t>апарати за бријање</a:t>
            </a:r>
          </a:p>
          <a:p>
            <a:r>
              <a:rPr lang="sr-Cyrl-CS" sz="3200" smtClean="0"/>
              <a:t>Књиге и др.</a:t>
            </a:r>
            <a:endParaRPr lang="en-US" sz="3200" smtClean="0"/>
          </a:p>
          <a:p>
            <a:endParaRPr lang="sr-Latn-CS" smtClean="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2"/>
          <p:cNvSpPr>
            <a:spLocks noGrp="1" noChangeArrowheads="1"/>
          </p:cNvSpPr>
          <p:nvPr>
            <p:ph type="title"/>
          </p:nvPr>
        </p:nvSpPr>
        <p:spPr/>
        <p:txBody>
          <a:bodyPr>
            <a:normAutofit fontScale="90000"/>
          </a:bodyPr>
          <a:lstStyle/>
          <a:p>
            <a:r>
              <a:rPr lang="sr-Cyrl-CS" smtClean="0">
                <a:latin typeface="Times New Roman" pitchFamily="18" charset="0"/>
              </a:rPr>
              <a:t>ДЕЗИФИЦИЈЕНСИ И АНТИСЕПТИЦИ</a:t>
            </a:r>
            <a:endParaRPr lang="sr-Latn-CS" smtClean="0">
              <a:latin typeface="Times New Roman" pitchFamily="18" charset="0"/>
            </a:endParaRPr>
          </a:p>
        </p:txBody>
      </p:sp>
      <p:sp>
        <p:nvSpPr>
          <p:cNvPr id="29699" name="Rectangle 3"/>
          <p:cNvSpPr>
            <a:spLocks noGrp="1" noChangeArrowheads="1"/>
          </p:cNvSpPr>
          <p:nvPr>
            <p:ph type="body" idx="1"/>
          </p:nvPr>
        </p:nvSpPr>
        <p:spPr/>
        <p:txBody>
          <a:bodyPr/>
          <a:lstStyle/>
          <a:p>
            <a:pPr>
              <a:lnSpc>
                <a:spcPct val="80000"/>
              </a:lnSpc>
              <a:buFontTx/>
              <a:buNone/>
            </a:pPr>
            <a:r>
              <a:rPr lang="sr-Cyrl-CS" sz="2800" smtClean="0">
                <a:latin typeface="Times New Roman" pitchFamily="18" charset="0"/>
              </a:rPr>
              <a:t>1. АЛКОХОЛИ</a:t>
            </a:r>
          </a:p>
          <a:p>
            <a:pPr>
              <a:lnSpc>
                <a:spcPct val="80000"/>
              </a:lnSpc>
            </a:pPr>
            <a:r>
              <a:rPr lang="sr-Cyrl-CS" sz="2800" smtClean="0">
                <a:latin typeface="Times New Roman" pitchFamily="18" charset="0"/>
              </a:rPr>
              <a:t>делују бактериостатички и бактериоцидно на вегетативне облике бактерија</a:t>
            </a:r>
          </a:p>
          <a:p>
            <a:pPr>
              <a:lnSpc>
                <a:spcPct val="80000"/>
              </a:lnSpc>
            </a:pPr>
            <a:r>
              <a:rPr lang="sr-Cyrl-CS" sz="2800" smtClean="0">
                <a:latin typeface="Times New Roman" pitchFamily="18" charset="0"/>
              </a:rPr>
              <a:t>јефтини и лако се производе</a:t>
            </a:r>
          </a:p>
          <a:p>
            <a:pPr>
              <a:lnSpc>
                <a:spcPct val="80000"/>
              </a:lnSpc>
            </a:pPr>
            <a:r>
              <a:rPr lang="sr-Cyrl-CS" sz="2800" smtClean="0">
                <a:latin typeface="Times New Roman" pitchFamily="18" charset="0"/>
              </a:rPr>
              <a:t>брзо деловање</a:t>
            </a:r>
          </a:p>
          <a:p>
            <a:pPr>
              <a:lnSpc>
                <a:spcPct val="80000"/>
              </a:lnSpc>
            </a:pPr>
            <a:r>
              <a:rPr lang="sr-Cyrl-CS" sz="2800" smtClean="0">
                <a:latin typeface="Times New Roman" pitchFamily="18" charset="0"/>
              </a:rPr>
              <a:t>релативно нетоксични</a:t>
            </a:r>
          </a:p>
          <a:p>
            <a:pPr>
              <a:lnSpc>
                <a:spcPct val="80000"/>
              </a:lnSpc>
            </a:pPr>
            <a:r>
              <a:rPr lang="sr-Cyrl-CS" sz="2800" smtClean="0">
                <a:latin typeface="Times New Roman" pitchFamily="18" charset="0"/>
              </a:rPr>
              <a:t>лако запаљиви</a:t>
            </a:r>
          </a:p>
          <a:p>
            <a:pPr>
              <a:lnSpc>
                <a:spcPct val="80000"/>
              </a:lnSpc>
            </a:pPr>
            <a:r>
              <a:rPr lang="sr-Cyrl-CS" sz="2800" smtClean="0">
                <a:latin typeface="Times New Roman" pitchFamily="18" charset="0"/>
              </a:rPr>
              <a:t>механизам деловања-денатурација протеина</a:t>
            </a:r>
            <a:endParaRPr lang="sr-Latn-CS" sz="2800" smtClean="0">
              <a:latin typeface="Times New Roman" pitchFamily="18" charset="0"/>
            </a:endParaRPr>
          </a:p>
          <a:p>
            <a:pPr>
              <a:lnSpc>
                <a:spcPct val="80000"/>
              </a:lnSpc>
            </a:pPr>
            <a:r>
              <a:rPr lang="sr-Latn-CS" sz="2800" smtClean="0">
                <a:latin typeface="Times New Roman" pitchFamily="18" charset="0"/>
              </a:rPr>
              <a:t>a</a:t>
            </a:r>
            <a:r>
              <a:rPr lang="sr-Cyrl-CS" sz="2800" smtClean="0">
                <a:latin typeface="Times New Roman" pitchFamily="18" charset="0"/>
              </a:rPr>
              <a:t>лкохоли не делује на споре, као и на већину вируса</a:t>
            </a:r>
            <a:endParaRPr lang="sr-Latn-CS" sz="2800" smtClean="0">
              <a:latin typeface="Times New Roman" pitchFamily="18" charset="0"/>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3"/>
          <p:cNvSpPr>
            <a:spLocks noGrp="1" noChangeArrowheads="1"/>
          </p:cNvSpPr>
          <p:nvPr>
            <p:ph type="body" idx="1"/>
          </p:nvPr>
        </p:nvSpPr>
        <p:spPr>
          <a:xfrm>
            <a:off x="468313" y="1628775"/>
            <a:ext cx="8229600" cy="4525963"/>
          </a:xfrm>
        </p:spPr>
        <p:txBody>
          <a:bodyPr/>
          <a:lstStyle/>
          <a:p>
            <a:pPr>
              <a:lnSpc>
                <a:spcPct val="80000"/>
              </a:lnSpc>
            </a:pPr>
            <a:r>
              <a:rPr lang="sr-Cyrl-CS" sz="2400" smtClean="0">
                <a:latin typeface="Times New Roman" pitchFamily="18" charset="0"/>
              </a:rPr>
              <a:t>МЕТИЛ АЛКОХОЛ</a:t>
            </a:r>
          </a:p>
          <a:p>
            <a:pPr>
              <a:lnSpc>
                <a:spcPct val="80000"/>
              </a:lnSpc>
            </a:pPr>
            <a:r>
              <a:rPr lang="sr-Cyrl-CS" sz="2400" smtClean="0">
                <a:latin typeface="Times New Roman" pitchFamily="18" charset="0"/>
              </a:rPr>
              <a:t>ЕТИЛ АЛКОХОЛ </a:t>
            </a:r>
            <a:r>
              <a:rPr lang="sr-Latn-CS" sz="2400" smtClean="0">
                <a:latin typeface="Times New Roman" pitchFamily="18" charset="0"/>
              </a:rPr>
              <a:t>(E</a:t>
            </a:r>
            <a:r>
              <a:rPr lang="sr-Cyrl-CS" sz="2700" smtClean="0">
                <a:latin typeface="Times New Roman" pitchFamily="18" charset="0"/>
              </a:rPr>
              <a:t>тил алкохол или алкохол се широко употребљава као средство за деструкцију вегетативних облика микроорганизама и то углавном код извођења интравенских ињекција, субкутаних и уопште ињекција и сличних интервенција на интактној и повређеној кожи</a:t>
            </a:r>
            <a:r>
              <a:rPr lang="sr-Latn-CS" sz="2700" smtClean="0">
                <a:latin typeface="Times New Roman" pitchFamily="18" charset="0"/>
              </a:rPr>
              <a:t>)</a:t>
            </a:r>
            <a:endParaRPr lang="sr-Latn-CS" sz="2400" smtClean="0">
              <a:latin typeface="Times New Roman" pitchFamily="18" charset="0"/>
            </a:endParaRPr>
          </a:p>
          <a:p>
            <a:pPr>
              <a:lnSpc>
                <a:spcPct val="80000"/>
              </a:lnSpc>
            </a:pPr>
            <a:r>
              <a:rPr lang="sr-Cyrl-CS" sz="2400" smtClean="0">
                <a:latin typeface="Times New Roman" pitchFamily="18" charset="0"/>
              </a:rPr>
              <a:t>ИЗОПРОПИЛ АЛКОХОЛ</a:t>
            </a:r>
          </a:p>
          <a:p>
            <a:pPr>
              <a:lnSpc>
                <a:spcPct val="80000"/>
              </a:lnSpc>
            </a:pPr>
            <a:r>
              <a:rPr lang="sr-Cyrl-CS" sz="2400" smtClean="0">
                <a:latin typeface="Times New Roman" pitchFamily="18" charset="0"/>
              </a:rPr>
              <a:t>ДЕНАТУРИСАНИ АЛКОХОЛ</a:t>
            </a:r>
          </a:p>
          <a:p>
            <a:pPr>
              <a:lnSpc>
                <a:spcPct val="80000"/>
              </a:lnSpc>
            </a:pPr>
            <a:r>
              <a:rPr lang="sr-Cyrl-CS" sz="2400" smtClean="0">
                <a:latin typeface="Times New Roman" pitchFamily="18" charset="0"/>
              </a:rPr>
              <a:t>ГЛИКОЛ</a:t>
            </a:r>
          </a:p>
          <a:p>
            <a:pPr>
              <a:lnSpc>
                <a:spcPct val="80000"/>
              </a:lnSpc>
            </a:pPr>
            <a:r>
              <a:rPr lang="sr-Cyrl-CS" sz="2400" smtClean="0">
                <a:latin typeface="Times New Roman" pitchFamily="18" charset="0"/>
              </a:rPr>
              <a:t>ФЕНИЛЕТИЛ АЛКОХОЛ-ДЕЛУЈЕ НА ГРАМ НЕГАТИВНЕ БАКТЕРИЈЕ</a:t>
            </a:r>
          </a:p>
          <a:p>
            <a:pPr>
              <a:lnSpc>
                <a:spcPct val="80000"/>
              </a:lnSpc>
            </a:pPr>
            <a:endParaRPr lang="sr-Cyrl-CS" sz="2400" smtClean="0">
              <a:latin typeface="Times New Roman" pitchFamily="18" charset="0"/>
            </a:endParaRPr>
          </a:p>
          <a:p>
            <a:pPr>
              <a:lnSpc>
                <a:spcPct val="80000"/>
              </a:lnSpc>
            </a:pPr>
            <a:endParaRPr lang="sr-Latn-CS" sz="2400" smtClean="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Title 1"/>
          <p:cNvSpPr>
            <a:spLocks noGrp="1"/>
          </p:cNvSpPr>
          <p:nvPr>
            <p:ph type="title"/>
          </p:nvPr>
        </p:nvSpPr>
        <p:spPr/>
        <p:txBody>
          <a:bodyPr/>
          <a:lstStyle/>
          <a:p>
            <a:r>
              <a:rPr lang="en-US" smtClean="0"/>
              <a:t>ОСНОВНЕ МЕТОДЕ</a:t>
            </a:r>
          </a:p>
        </p:txBody>
      </p:sp>
      <p:sp>
        <p:nvSpPr>
          <p:cNvPr id="4099" name="Content Placeholder 2"/>
          <p:cNvSpPr>
            <a:spLocks noGrp="1"/>
          </p:cNvSpPr>
          <p:nvPr>
            <p:ph idx="1"/>
          </p:nvPr>
        </p:nvSpPr>
        <p:spPr/>
        <p:txBody>
          <a:bodyPr/>
          <a:lstStyle/>
          <a:p>
            <a:pPr algn="ctr"/>
            <a:endParaRPr lang="en-US" smtClean="0"/>
          </a:p>
          <a:p>
            <a:pPr algn="ctr"/>
            <a:endParaRPr lang="en-US" smtClean="0"/>
          </a:p>
          <a:p>
            <a:pPr algn="ctr"/>
            <a:r>
              <a:rPr lang="en-US" smtClean="0"/>
              <a:t>ДЕЗИНФЕКЦИЈА</a:t>
            </a:r>
          </a:p>
          <a:p>
            <a:pPr algn="ctr"/>
            <a:r>
              <a:rPr lang="en-US" smtClean="0"/>
              <a:t>СТЕРИЛИЗАЦИЈА</a:t>
            </a: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4"/>
          <p:cNvSpPr>
            <a:spLocks noGrp="1" noChangeArrowheads="1"/>
          </p:cNvSpPr>
          <p:nvPr>
            <p:ph type="title"/>
          </p:nvPr>
        </p:nvSpPr>
        <p:spPr/>
        <p:txBody>
          <a:bodyPr/>
          <a:lstStyle/>
          <a:p>
            <a:r>
              <a:rPr lang="sr-Cyrl-CS" smtClean="0"/>
              <a:t>ХАЛОГЕНИ ЕЛЕМЕНТИ</a:t>
            </a:r>
            <a:endParaRPr lang="sr-Latn-CS" smtClean="0"/>
          </a:p>
        </p:txBody>
      </p:sp>
      <p:sp>
        <p:nvSpPr>
          <p:cNvPr id="257027" name="Rectangle 3"/>
          <p:cNvSpPr>
            <a:spLocks noGrp="1" noChangeArrowheads="1"/>
          </p:cNvSpPr>
          <p:nvPr>
            <p:ph type="body" sz="half" idx="1"/>
          </p:nvPr>
        </p:nvSpPr>
        <p:spPr>
          <a:xfrm>
            <a:off x="457200" y="1916113"/>
            <a:ext cx="4038600" cy="4897437"/>
          </a:xfrm>
        </p:spPr>
        <p:txBody>
          <a:bodyPr/>
          <a:lstStyle/>
          <a:p>
            <a:pPr marL="609600" indent="-609600">
              <a:buFontTx/>
              <a:buNone/>
            </a:pPr>
            <a:endParaRPr lang="sr-Cyrl-CS" sz="2400" smtClean="0"/>
          </a:p>
          <a:p>
            <a:pPr marL="609600" indent="-609600">
              <a:buFontTx/>
              <a:buAutoNum type="arabicPeriod"/>
            </a:pPr>
            <a:r>
              <a:rPr lang="sr-Cyrl-CS" sz="2400" smtClean="0"/>
              <a:t>ХЛОР И ЈЕДИЊЕЊА ХЛОРА</a:t>
            </a:r>
          </a:p>
          <a:p>
            <a:pPr marL="609600" indent="-609600">
              <a:buFontTx/>
              <a:buNone/>
            </a:pPr>
            <a:r>
              <a:rPr lang="sr-Cyrl-CS" sz="2400" smtClean="0"/>
              <a:t>-</a:t>
            </a:r>
            <a:r>
              <a:rPr lang="sr-Cyrl-CS" sz="2700" smtClean="0"/>
              <a:t>дезинфекција, </a:t>
            </a:r>
          </a:p>
          <a:p>
            <a:pPr marL="609600" indent="-609600">
              <a:buFontTx/>
              <a:buNone/>
            </a:pPr>
            <a:r>
              <a:rPr lang="sr-Cyrl-CS" sz="2700" smtClean="0"/>
              <a:t>-дезодорација и </a:t>
            </a:r>
          </a:p>
          <a:p>
            <a:pPr marL="609600" indent="-609600">
              <a:buFontTx/>
              <a:buNone/>
            </a:pPr>
            <a:r>
              <a:rPr lang="sr-Cyrl-CS" sz="2700" smtClean="0"/>
              <a:t>-деконтаминација</a:t>
            </a:r>
          </a:p>
          <a:p>
            <a:pPr marL="609600" indent="-609600">
              <a:buFontTx/>
              <a:buChar char="-"/>
            </a:pPr>
            <a:r>
              <a:rPr lang="sr-Cyrl-CS" sz="2000" b="1" smtClean="0">
                <a:effectLst>
                  <a:outerShdw blurRad="38100" dist="38100" dir="2700000" algn="tl">
                    <a:srgbClr val="C0C0C0"/>
                  </a:outerShdw>
                </a:effectLst>
                <a:latin typeface="Times New Roman" pitchFamily="18" charset="0"/>
              </a:rPr>
              <a:t>НЕОРГАНСКА(хипохлорити) и</a:t>
            </a:r>
          </a:p>
          <a:p>
            <a:pPr marL="609600" indent="-609600">
              <a:buFontTx/>
              <a:buChar char="-"/>
            </a:pPr>
            <a:r>
              <a:rPr lang="sr-Cyrl-CS" sz="2000" smtClean="0">
                <a:latin typeface="Times New Roman" pitchFamily="18" charset="0"/>
              </a:rPr>
              <a:t> </a:t>
            </a:r>
            <a:r>
              <a:rPr lang="sr-Cyrl-CS" sz="2000" b="1" smtClean="0">
                <a:effectLst>
                  <a:outerShdw blurRad="38100" dist="38100" dir="2700000" algn="tl">
                    <a:srgbClr val="C0C0C0"/>
                  </a:outerShdw>
                </a:effectLst>
                <a:latin typeface="Times New Roman" pitchFamily="18" charset="0"/>
              </a:rPr>
              <a:t>ОРГАНСКА  (хлорамини) ЈЕДИЊЕЊА ХЛОРА</a:t>
            </a:r>
            <a:endParaRPr lang="sr-Cyrl-CS" sz="2000" smtClean="0">
              <a:latin typeface="Times New Roman" pitchFamily="18" charset="0"/>
            </a:endParaRPr>
          </a:p>
          <a:p>
            <a:pPr marL="609600" indent="-609600">
              <a:buFontTx/>
              <a:buNone/>
            </a:pPr>
            <a:endParaRPr lang="sr-Cyrl-CS" sz="2400" smtClean="0"/>
          </a:p>
          <a:p>
            <a:pPr marL="609600" indent="-609600"/>
            <a:endParaRPr lang="sr-Latn-CS" sz="2400" smtClean="0"/>
          </a:p>
        </p:txBody>
      </p:sp>
      <p:sp>
        <p:nvSpPr>
          <p:cNvPr id="257029" name="Rectangle 5"/>
          <p:cNvSpPr>
            <a:spLocks noGrp="1" noChangeArrowheads="1"/>
          </p:cNvSpPr>
          <p:nvPr>
            <p:ph type="body" sz="half" idx="2"/>
          </p:nvPr>
        </p:nvSpPr>
        <p:spPr/>
        <p:txBody>
          <a:bodyPr/>
          <a:lstStyle/>
          <a:p>
            <a:r>
              <a:rPr lang="sr-Cyrl-CS" sz="2400" b="1" smtClean="0">
                <a:effectLst>
                  <a:outerShdw blurRad="38100" dist="38100" dir="2700000" algn="tl">
                    <a:srgbClr val="C0C0C0"/>
                  </a:outerShdw>
                </a:effectLst>
                <a:latin typeface="Times New Roman" pitchFamily="18" charset="0"/>
              </a:rPr>
              <a:t>БАКТЕРИЦИДИ</a:t>
            </a:r>
          </a:p>
          <a:p>
            <a:r>
              <a:rPr lang="sr-Cyrl-CS" sz="2400" b="1" smtClean="0">
                <a:effectLst>
                  <a:outerShdw blurRad="38100" dist="38100" dir="2700000" algn="tl">
                    <a:srgbClr val="C0C0C0"/>
                  </a:outerShdw>
                </a:effectLst>
                <a:latin typeface="Times New Roman" pitchFamily="18" charset="0"/>
              </a:rPr>
              <a:t> ФУНГИЦИДИ</a:t>
            </a:r>
          </a:p>
          <a:p>
            <a:r>
              <a:rPr lang="sr-Cyrl-CS" sz="2400" b="1" smtClean="0">
                <a:effectLst>
                  <a:outerShdw blurRad="38100" dist="38100" dir="2700000" algn="tl">
                    <a:srgbClr val="C0C0C0"/>
                  </a:outerShdw>
                </a:effectLst>
                <a:latin typeface="Times New Roman" pitchFamily="18" charset="0"/>
              </a:rPr>
              <a:t> ТУБЕРКУЛОЦИДИ</a:t>
            </a:r>
          </a:p>
          <a:p>
            <a:r>
              <a:rPr lang="sr-Cyrl-CS" sz="2400" b="1" smtClean="0">
                <a:effectLst>
                  <a:outerShdw blurRad="38100" dist="38100" dir="2700000" algn="tl">
                    <a:srgbClr val="C0C0C0"/>
                  </a:outerShdw>
                </a:effectLst>
                <a:latin typeface="Times New Roman" pitchFamily="18" charset="0"/>
              </a:rPr>
              <a:t> СПОРОЦИДИ</a:t>
            </a:r>
          </a:p>
          <a:p>
            <a:r>
              <a:rPr lang="sr-Cyrl-CS" sz="2400" b="1" smtClean="0">
                <a:effectLst>
                  <a:outerShdw blurRad="38100" dist="38100" dir="2700000" algn="tl">
                    <a:srgbClr val="C0C0C0"/>
                  </a:outerShdw>
                </a:effectLst>
                <a:latin typeface="Times New Roman" pitchFamily="18" charset="0"/>
              </a:rPr>
              <a:t> ВИРУЦИДИ</a:t>
            </a:r>
          </a:p>
          <a:p>
            <a:r>
              <a:rPr lang="sr-Cyrl-CS" sz="2400" b="1" smtClean="0">
                <a:effectLst>
                  <a:outerShdw blurRad="38100" dist="38100" dir="2700000" algn="tl">
                    <a:srgbClr val="C0C0C0"/>
                  </a:outerShdw>
                </a:effectLst>
                <a:latin typeface="Times New Roman" pitchFamily="18" charset="0"/>
              </a:rPr>
              <a:t> ПРОТИВ ПЛЕСНИ</a:t>
            </a:r>
            <a:endParaRPr lang="sr-Latn-CS" sz="2400" b="1" smtClean="0">
              <a:effectLst>
                <a:outerShdw blurRad="38100" dist="38100" dir="2700000" algn="tl">
                  <a:srgbClr val="C0C0C0"/>
                </a:outerShdw>
              </a:effectLst>
              <a:latin typeface="Times New Roman" pitchFamily="18" charset="0"/>
            </a:endParaRP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3"/>
          <p:cNvSpPr>
            <a:spLocks noGrp="1" noChangeArrowheads="1"/>
          </p:cNvSpPr>
          <p:nvPr>
            <p:ph type="body" sz="half" idx="1"/>
          </p:nvPr>
        </p:nvSpPr>
        <p:spPr>
          <a:xfrm>
            <a:off x="457200" y="1268413"/>
            <a:ext cx="4038600" cy="5545137"/>
          </a:xfrm>
        </p:spPr>
        <p:txBody>
          <a:bodyPr/>
          <a:lstStyle/>
          <a:p>
            <a:pPr>
              <a:lnSpc>
                <a:spcPct val="80000"/>
              </a:lnSpc>
              <a:buFontTx/>
              <a:buNone/>
            </a:pPr>
            <a:r>
              <a:rPr lang="sr-Cyrl-CS" sz="2400" smtClean="0">
                <a:latin typeface="Times New Roman" pitchFamily="18" charset="0"/>
              </a:rPr>
              <a:t>2. ЈОД И ЈЕДИЊЕЊА ЈОДА</a:t>
            </a:r>
          </a:p>
          <a:p>
            <a:pPr>
              <a:lnSpc>
                <a:spcPct val="80000"/>
              </a:lnSpc>
            </a:pPr>
            <a:r>
              <a:rPr lang="sr-Cyrl-CS" sz="2400" smtClean="0">
                <a:latin typeface="Times New Roman" pitchFamily="18" charset="0"/>
              </a:rPr>
              <a:t> СПОРОЦИДНО (при дужој експозицији)</a:t>
            </a:r>
          </a:p>
          <a:p>
            <a:pPr>
              <a:lnSpc>
                <a:spcPct val="80000"/>
              </a:lnSpc>
            </a:pPr>
            <a:r>
              <a:rPr lang="sr-Cyrl-CS" sz="2400" smtClean="0">
                <a:latin typeface="Times New Roman" pitchFamily="18" charset="0"/>
              </a:rPr>
              <a:t> БАКТЕРИЦИДНО</a:t>
            </a:r>
          </a:p>
          <a:p>
            <a:pPr>
              <a:lnSpc>
                <a:spcPct val="80000"/>
              </a:lnSpc>
            </a:pPr>
            <a:r>
              <a:rPr lang="sr-Cyrl-CS" sz="2400" smtClean="0">
                <a:latin typeface="Times New Roman" pitchFamily="18" charset="0"/>
              </a:rPr>
              <a:t> ВИРУЦИДНО</a:t>
            </a:r>
          </a:p>
          <a:p>
            <a:pPr>
              <a:lnSpc>
                <a:spcPct val="80000"/>
              </a:lnSpc>
            </a:pPr>
            <a:r>
              <a:rPr lang="sr-Cyrl-CS" sz="2400" smtClean="0">
                <a:latin typeface="Times New Roman" pitchFamily="18" charset="0"/>
              </a:rPr>
              <a:t> ФУНГИЦИДНО</a:t>
            </a:r>
          </a:p>
          <a:p>
            <a:pPr>
              <a:lnSpc>
                <a:spcPct val="80000"/>
              </a:lnSpc>
            </a:pPr>
            <a:r>
              <a:rPr lang="sr-Cyrl-CS" sz="2400" smtClean="0">
                <a:latin typeface="Times New Roman" pitchFamily="18" charset="0"/>
              </a:rPr>
              <a:t> МИКОБАКТЕРИЦИДНО (при дужој експозицији)</a:t>
            </a:r>
          </a:p>
          <a:p>
            <a:pPr>
              <a:lnSpc>
                <a:spcPct val="80000"/>
              </a:lnSpc>
            </a:pPr>
            <a:r>
              <a:rPr lang="sr-Cyrl-CS" sz="2400" smtClean="0">
                <a:latin typeface="Times New Roman" pitchFamily="18" charset="0"/>
              </a:rPr>
              <a:t> АМЕБИЦИДНО</a:t>
            </a:r>
          </a:p>
          <a:p>
            <a:pPr>
              <a:lnSpc>
                <a:spcPct val="80000"/>
              </a:lnSpc>
            </a:pPr>
            <a:r>
              <a:rPr lang="sr-Cyrl-CS" sz="2400" smtClean="0">
                <a:latin typeface="Times New Roman" pitchFamily="18" charset="0"/>
              </a:rPr>
              <a:t> И НА ЦИСТЕ ПРОТОЗОА</a:t>
            </a:r>
          </a:p>
          <a:p>
            <a:pPr>
              <a:lnSpc>
                <a:spcPct val="80000"/>
              </a:lnSpc>
            </a:pPr>
            <a:r>
              <a:rPr lang="sr-Cyrl-CS" sz="2400" smtClean="0">
                <a:latin typeface="Times New Roman" pitchFamily="18" charset="0"/>
              </a:rPr>
              <a:t>МЕХАНИЗАМ ДЕЈСТВА- </a:t>
            </a:r>
            <a:r>
              <a:rPr lang="sr-Cyrl-CS" sz="1600" smtClean="0">
                <a:latin typeface="Times New Roman" pitchFamily="18" charset="0"/>
              </a:rPr>
              <a:t>јако оксидационо средство има могућност брзе пенетрације у ћелијски зид микроорганизама, где оксидује неке амино киселине, нуклеинске киселине и ензиме</a:t>
            </a:r>
            <a:endParaRPr lang="sr-Latn-CS" sz="1600" smtClean="0">
              <a:latin typeface="Times New Roman" pitchFamily="18" charset="0"/>
            </a:endParaRPr>
          </a:p>
        </p:txBody>
      </p:sp>
      <p:sp>
        <p:nvSpPr>
          <p:cNvPr id="259077" name="Rectangle 5"/>
          <p:cNvSpPr>
            <a:spLocks noGrp="1" noChangeArrowheads="1"/>
          </p:cNvSpPr>
          <p:nvPr>
            <p:ph type="body" sz="half" idx="2"/>
          </p:nvPr>
        </p:nvSpPr>
        <p:spPr>
          <a:xfrm>
            <a:off x="4067175" y="1341438"/>
            <a:ext cx="4859338" cy="5516562"/>
          </a:xfrm>
        </p:spPr>
        <p:txBody>
          <a:bodyPr/>
          <a:lstStyle/>
          <a:p>
            <a:pPr algn="ctr">
              <a:lnSpc>
                <a:spcPct val="80000"/>
              </a:lnSpc>
              <a:buFontTx/>
              <a:buNone/>
            </a:pPr>
            <a:r>
              <a:rPr lang="sr-Cyrl-CS" sz="2000" smtClean="0">
                <a:effectLst>
                  <a:outerShdw blurRad="38100" dist="38100" dir="2700000" algn="tl">
                    <a:srgbClr val="C0C0C0"/>
                  </a:outerShdw>
                </a:effectLst>
                <a:latin typeface="Times New Roman" pitchFamily="18" charset="0"/>
              </a:rPr>
              <a:t>ПРЕПАРАТИ</a:t>
            </a:r>
          </a:p>
          <a:p>
            <a:pPr>
              <a:lnSpc>
                <a:spcPct val="80000"/>
              </a:lnSpc>
            </a:pPr>
            <a:r>
              <a:rPr lang="sr-Cyrl-CS" sz="2000" smtClean="0">
                <a:effectLst>
                  <a:outerShdw blurRad="38100" dist="38100" dir="2700000" algn="tl">
                    <a:srgbClr val="C0C0C0"/>
                  </a:outerShdw>
                </a:effectLst>
                <a:latin typeface="Times New Roman" pitchFamily="18" charset="0"/>
              </a:rPr>
              <a:t>Тинктура</a:t>
            </a:r>
            <a:endParaRPr lang="sr-Cyrl-CS" sz="2000" smtClean="0">
              <a:latin typeface="Times New Roman" pitchFamily="18" charset="0"/>
            </a:endParaRPr>
          </a:p>
          <a:p>
            <a:pPr>
              <a:lnSpc>
                <a:spcPct val="80000"/>
              </a:lnSpc>
            </a:pPr>
            <a:r>
              <a:rPr lang="sr-Cyrl-CS" sz="2000" smtClean="0">
                <a:latin typeface="Times New Roman" pitchFamily="18" charset="0"/>
              </a:rPr>
              <a:t>Водени раствор јода</a:t>
            </a:r>
          </a:p>
          <a:p>
            <a:pPr>
              <a:lnSpc>
                <a:spcPct val="80000"/>
              </a:lnSpc>
            </a:pPr>
            <a:r>
              <a:rPr lang="sr-Cyrl-CS" sz="2000" smtClean="0">
                <a:latin typeface="Times New Roman" pitchFamily="18" charset="0"/>
              </a:rPr>
              <a:t> Јодоформ</a:t>
            </a:r>
          </a:p>
          <a:p>
            <a:pPr>
              <a:lnSpc>
                <a:spcPct val="80000"/>
              </a:lnSpc>
            </a:pPr>
            <a:r>
              <a:rPr lang="sr-Cyrl-CS" sz="2000" smtClean="0">
                <a:latin typeface="Times New Roman" pitchFamily="18" charset="0"/>
              </a:rPr>
              <a:t>ЈОДОФОРЕ- имају неупоредиво мањи иритирајући и алергијски ефекат, затим корозивни, не боје, а испољавају после апликације пролонгирано дејство (4-6 сати). комплекс елементарног јода са носачем који има троструку функцију: повећава растворљивост јода, затим има улогу резервоара јода који се континуално ослобађа у малим количинама и омогућава током времена равномерне концентарције слободног молекулског јода у препаратима што им обезбеђује</a:t>
            </a:r>
            <a:r>
              <a:rPr lang="sr-Cyrl-CS" sz="2000" smtClean="0"/>
              <a:t> </a:t>
            </a:r>
            <a:r>
              <a:rPr lang="sr-Cyrl-CS" sz="2000" smtClean="0">
                <a:latin typeface="Times New Roman" pitchFamily="18" charset="0"/>
              </a:rPr>
              <a:t>микробиоцидну активност</a:t>
            </a:r>
            <a:r>
              <a:rPr lang="sr-Cyrl-CS" sz="1800" smtClean="0">
                <a:latin typeface="Times New Roman" pitchFamily="18" charset="0"/>
              </a:rPr>
              <a:t>.</a:t>
            </a:r>
          </a:p>
          <a:p>
            <a:pPr>
              <a:lnSpc>
                <a:spcPct val="80000"/>
              </a:lnSpc>
            </a:pPr>
            <a:endParaRPr lang="sr-Latn-CS" sz="1800" smtClean="0">
              <a:latin typeface="Times New Roman" pitchFamily="18" charset="0"/>
            </a:endParaRP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3"/>
          <p:cNvSpPr>
            <a:spLocks noGrp="1" noChangeArrowheads="1"/>
          </p:cNvSpPr>
          <p:nvPr>
            <p:ph type="body" sz="half" idx="1"/>
          </p:nvPr>
        </p:nvSpPr>
        <p:spPr>
          <a:xfrm>
            <a:off x="457200" y="1412875"/>
            <a:ext cx="4038600" cy="5400675"/>
          </a:xfrm>
        </p:spPr>
        <p:txBody>
          <a:bodyPr/>
          <a:lstStyle/>
          <a:p>
            <a:pPr>
              <a:buFontTx/>
              <a:buNone/>
            </a:pPr>
            <a:r>
              <a:rPr lang="sr-Cyrl-CS" smtClean="0"/>
              <a:t>3</a:t>
            </a:r>
            <a:r>
              <a:rPr lang="sr-Cyrl-CS" smtClean="0">
                <a:latin typeface="Times New Roman" pitchFamily="18" charset="0"/>
              </a:rPr>
              <a:t>. ОКСИДАЦИОНА СРЕДСТВА</a:t>
            </a:r>
          </a:p>
          <a:p>
            <a:pPr>
              <a:buFontTx/>
              <a:buNone/>
            </a:pPr>
            <a:endParaRPr lang="sr-Cyrl-CS" sz="2200" smtClean="0">
              <a:solidFill>
                <a:srgbClr val="000000"/>
              </a:solidFill>
              <a:latin typeface="Times New Roman" pitchFamily="18" charset="0"/>
            </a:endParaRPr>
          </a:p>
          <a:p>
            <a:pPr>
              <a:buFontTx/>
              <a:buNone/>
            </a:pPr>
            <a:r>
              <a:rPr lang="sr-Cyrl-CS" sz="2200" smtClean="0">
                <a:solidFill>
                  <a:srgbClr val="000000"/>
                </a:solidFill>
                <a:latin typeface="Times New Roman" pitchFamily="18" charset="0"/>
              </a:rPr>
              <a:t>Имају велики афинитет према органским материјама које оксидишу. Таложе беланчевине, како на површини (адстригентно деловање), тако и у дубини ткива (каустично деловање).</a:t>
            </a:r>
          </a:p>
        </p:txBody>
      </p:sp>
      <p:sp>
        <p:nvSpPr>
          <p:cNvPr id="33795" name="Rectangle 5"/>
          <p:cNvSpPr>
            <a:spLocks noGrp="1" noChangeArrowheads="1"/>
          </p:cNvSpPr>
          <p:nvPr>
            <p:ph type="body" sz="half" idx="2"/>
          </p:nvPr>
        </p:nvSpPr>
        <p:spPr>
          <a:xfrm>
            <a:off x="4500563" y="1268413"/>
            <a:ext cx="4038600" cy="5589587"/>
          </a:xfrm>
        </p:spPr>
        <p:txBody>
          <a:bodyPr/>
          <a:lstStyle/>
          <a:p>
            <a:r>
              <a:rPr lang="sr-Cyrl-CS" sz="2400" smtClean="0">
                <a:solidFill>
                  <a:srgbClr val="000000"/>
                </a:solidFill>
                <a:latin typeface="Times New Roman" pitchFamily="18" charset="0"/>
              </a:rPr>
              <a:t>озон, </a:t>
            </a:r>
          </a:p>
          <a:p>
            <a:r>
              <a:rPr lang="sr-Cyrl-CS" sz="2400" smtClean="0">
                <a:solidFill>
                  <a:srgbClr val="000000"/>
                </a:solidFill>
                <a:latin typeface="Times New Roman" pitchFamily="18" charset="0"/>
              </a:rPr>
              <a:t>перманганат, </a:t>
            </a:r>
          </a:p>
          <a:p>
            <a:r>
              <a:rPr lang="sr-Cyrl-CS" sz="2400" smtClean="0">
                <a:solidFill>
                  <a:srgbClr val="000000"/>
                </a:solidFill>
                <a:latin typeface="Times New Roman" pitchFamily="18" charset="0"/>
              </a:rPr>
              <a:t>водоник пероксид и </a:t>
            </a:r>
          </a:p>
          <a:p>
            <a:r>
              <a:rPr lang="sr-Cyrl-CS" sz="2400" smtClean="0">
                <a:solidFill>
                  <a:srgbClr val="000000"/>
                </a:solidFill>
                <a:latin typeface="Times New Roman" pitchFamily="18" charset="0"/>
              </a:rPr>
              <a:t>персирћетна киселина</a:t>
            </a:r>
            <a:endParaRPr lang="sr-Latn-CS" sz="2400" smtClean="0">
              <a:solidFill>
                <a:srgbClr val="000000"/>
              </a:solidFill>
              <a:latin typeface="Times New Roman" pitchFamily="18" charset="0"/>
            </a:endParaRPr>
          </a:p>
          <a:p>
            <a:pPr>
              <a:buFontTx/>
              <a:buNone/>
            </a:pPr>
            <a:r>
              <a:rPr lang="sr-Cyrl-CS" sz="2400" smtClean="0">
                <a:solidFill>
                  <a:srgbClr val="000000"/>
                </a:solidFill>
                <a:latin typeface="Times New Roman" pitchFamily="18" charset="0"/>
              </a:rPr>
              <a:t>Делују на:</a:t>
            </a:r>
          </a:p>
          <a:p>
            <a:r>
              <a:rPr lang="sr-Cyrl-CS" sz="2400" smtClean="0">
                <a:solidFill>
                  <a:srgbClr val="000000"/>
                </a:solidFill>
                <a:latin typeface="Times New Roman" pitchFamily="18" charset="0"/>
              </a:rPr>
              <a:t>Вегетативне облике бактерија</a:t>
            </a:r>
          </a:p>
          <a:p>
            <a:r>
              <a:rPr lang="sr-Cyrl-CS" sz="2400" smtClean="0">
                <a:solidFill>
                  <a:srgbClr val="000000"/>
                </a:solidFill>
                <a:latin typeface="Times New Roman" pitchFamily="18" charset="0"/>
              </a:rPr>
              <a:t>Вирусе</a:t>
            </a:r>
          </a:p>
          <a:p>
            <a:r>
              <a:rPr lang="sr-Latn-CS" sz="2400" smtClean="0">
                <a:solidFill>
                  <a:srgbClr val="000000"/>
                </a:solidFill>
                <a:latin typeface="Times New Roman" pitchFamily="18" charset="0"/>
              </a:rPr>
              <a:t>M</a:t>
            </a:r>
            <a:r>
              <a:rPr lang="sr-Cyrl-CS" sz="2400" smtClean="0">
                <a:solidFill>
                  <a:srgbClr val="000000"/>
                </a:solidFill>
                <a:latin typeface="Times New Roman" pitchFamily="18" charset="0"/>
              </a:rPr>
              <a:t>.</a:t>
            </a:r>
            <a:r>
              <a:rPr lang="sr-Latn-CS" sz="2400" smtClean="0">
                <a:solidFill>
                  <a:srgbClr val="000000"/>
                </a:solidFill>
                <a:latin typeface="Times New Roman" pitchFamily="18" charset="0"/>
              </a:rPr>
              <a:t> tuberculosis</a:t>
            </a:r>
            <a:r>
              <a:rPr lang="sr-Cyrl-CS" sz="2400" smtClean="0">
                <a:solidFill>
                  <a:srgbClr val="000000"/>
                </a:solidFill>
                <a:latin typeface="Times New Roman" pitchFamily="18" charset="0"/>
              </a:rPr>
              <a:t> </a:t>
            </a:r>
          </a:p>
          <a:p>
            <a:r>
              <a:rPr lang="sr-Cyrl-CS" sz="2400" smtClean="0">
                <a:solidFill>
                  <a:srgbClr val="000000"/>
                </a:solidFill>
                <a:latin typeface="Times New Roman" pitchFamily="18" charset="0"/>
              </a:rPr>
              <a:t>Гљивице</a:t>
            </a:r>
          </a:p>
          <a:p>
            <a:r>
              <a:rPr lang="sr-Cyrl-CS" sz="2400" smtClean="0">
                <a:solidFill>
                  <a:srgbClr val="000000"/>
                </a:solidFill>
                <a:latin typeface="Times New Roman" pitchFamily="18" charset="0"/>
              </a:rPr>
              <a:t>Плесни</a:t>
            </a:r>
          </a:p>
          <a:p>
            <a:r>
              <a:rPr lang="sr-Cyrl-CS" sz="2400" smtClean="0">
                <a:solidFill>
                  <a:srgbClr val="000000"/>
                </a:solidFill>
                <a:latin typeface="Times New Roman" pitchFamily="18" charset="0"/>
              </a:rPr>
              <a:t>Споре</a:t>
            </a:r>
          </a:p>
          <a:p>
            <a:endParaRPr lang="sr-Latn-CS" smtClean="0"/>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5"/>
          <p:cNvSpPr>
            <a:spLocks noGrp="1" noChangeArrowheads="1"/>
          </p:cNvSpPr>
          <p:nvPr>
            <p:ph type="body" sz="half" idx="1"/>
          </p:nvPr>
        </p:nvSpPr>
        <p:spPr>
          <a:xfrm>
            <a:off x="323850" y="1341438"/>
            <a:ext cx="4392613" cy="5472112"/>
          </a:xfrm>
        </p:spPr>
        <p:txBody>
          <a:bodyPr/>
          <a:lstStyle/>
          <a:p>
            <a:pPr>
              <a:lnSpc>
                <a:spcPct val="80000"/>
              </a:lnSpc>
              <a:buFontTx/>
              <a:buNone/>
            </a:pPr>
            <a:r>
              <a:rPr lang="sr-Cyrl-CS" sz="2400" smtClean="0"/>
              <a:t>4. ФЕНОЛ И ДЕРИВАЛТИ ФЕНОЛА</a:t>
            </a:r>
          </a:p>
          <a:p>
            <a:pPr>
              <a:lnSpc>
                <a:spcPct val="80000"/>
              </a:lnSpc>
              <a:buFontTx/>
              <a:buNone/>
            </a:pPr>
            <a:r>
              <a:rPr lang="sr-Cyrl-CS" sz="2400" smtClean="0"/>
              <a:t>ДЕЛУЈУ НА:</a:t>
            </a:r>
          </a:p>
          <a:p>
            <a:pPr>
              <a:lnSpc>
                <a:spcPct val="80000"/>
              </a:lnSpc>
            </a:pPr>
            <a:r>
              <a:rPr lang="sr-Cyrl-CS" sz="2400" smtClean="0">
                <a:solidFill>
                  <a:srgbClr val="000000"/>
                </a:solidFill>
              </a:rPr>
              <a:t>НА ВЕГЕТАТИВНЕ ОБЛИКЕ БАКТЕРИЈА </a:t>
            </a:r>
            <a:r>
              <a:rPr lang="en-US" sz="2400" smtClean="0">
                <a:solidFill>
                  <a:srgbClr val="000000"/>
                </a:solidFill>
              </a:rPr>
              <a:t>                 </a:t>
            </a:r>
            <a:r>
              <a:rPr lang="sr-Cyrl-CS" sz="2400" smtClean="0">
                <a:solidFill>
                  <a:srgbClr val="000000"/>
                </a:solidFill>
              </a:rPr>
              <a:t>(ГРАМ ПОЗИТИВНЕ И НЕГАТИВНЕ)</a:t>
            </a:r>
          </a:p>
          <a:p>
            <a:pPr>
              <a:lnSpc>
                <a:spcPct val="80000"/>
              </a:lnSpc>
            </a:pPr>
            <a:r>
              <a:rPr lang="sr-Cyrl-CS" sz="2400" smtClean="0">
                <a:solidFill>
                  <a:srgbClr val="000000"/>
                </a:solidFill>
              </a:rPr>
              <a:t>ГЉИВИЦЕ</a:t>
            </a:r>
          </a:p>
          <a:p>
            <a:pPr>
              <a:lnSpc>
                <a:spcPct val="80000"/>
              </a:lnSpc>
            </a:pPr>
            <a:r>
              <a:rPr lang="sr-Cyrl-CS" sz="2400" smtClean="0">
                <a:solidFill>
                  <a:srgbClr val="000000"/>
                </a:solidFill>
              </a:rPr>
              <a:t>ПРИ ВИСОКИМ КОНЦЕНТРАЦИЈАМА НА </a:t>
            </a:r>
            <a:r>
              <a:rPr lang="sr-Latn-CS" sz="2400" smtClean="0">
                <a:solidFill>
                  <a:srgbClr val="000000"/>
                </a:solidFill>
              </a:rPr>
              <a:t>                            M. tuberculosis</a:t>
            </a:r>
          </a:p>
          <a:p>
            <a:pPr>
              <a:lnSpc>
                <a:spcPct val="80000"/>
              </a:lnSpc>
            </a:pPr>
            <a:r>
              <a:rPr lang="sr-Cyrl-CS" sz="2400" b="1" u="sng" smtClean="0">
                <a:solidFill>
                  <a:srgbClr val="000000"/>
                </a:solidFill>
              </a:rPr>
              <a:t>Не делују </a:t>
            </a:r>
            <a:r>
              <a:rPr lang="sr-Cyrl-CS" sz="2400" smtClean="0">
                <a:solidFill>
                  <a:srgbClr val="000000"/>
                </a:solidFill>
              </a:rPr>
              <a:t>на СПОРЕ</a:t>
            </a:r>
          </a:p>
          <a:p>
            <a:pPr>
              <a:lnSpc>
                <a:spcPct val="80000"/>
              </a:lnSpc>
            </a:pPr>
            <a:r>
              <a:rPr lang="sr-Cyrl-CS" sz="2400" b="1" u="sng" smtClean="0">
                <a:solidFill>
                  <a:srgbClr val="000000"/>
                </a:solidFill>
              </a:rPr>
              <a:t>ОГРАНИЧЕН ЕФЕКАТ </a:t>
            </a:r>
            <a:r>
              <a:rPr lang="sr-Cyrl-CS" sz="2400" smtClean="0">
                <a:solidFill>
                  <a:srgbClr val="000000"/>
                </a:solidFill>
              </a:rPr>
              <a:t>НА ВИРУСЕ (САМО НА ОНЕ БЕЗ ЛИПОФИЛНОГ ОМОТАЧА)</a:t>
            </a:r>
            <a:endParaRPr lang="sr-Latn-CS" sz="2400" smtClean="0">
              <a:solidFill>
                <a:srgbClr val="000000"/>
              </a:solidFill>
            </a:endParaRPr>
          </a:p>
          <a:p>
            <a:pPr>
              <a:lnSpc>
                <a:spcPct val="80000"/>
              </a:lnSpc>
              <a:buFontTx/>
              <a:buNone/>
            </a:pPr>
            <a:endParaRPr lang="sr-Latn-CS" sz="2400" smtClean="0"/>
          </a:p>
        </p:txBody>
      </p:sp>
      <p:sp>
        <p:nvSpPr>
          <p:cNvPr id="263174" name="Rectangle 6"/>
          <p:cNvSpPr>
            <a:spLocks noGrp="1" noChangeArrowheads="1"/>
          </p:cNvSpPr>
          <p:nvPr>
            <p:ph type="body" sz="half" idx="2"/>
          </p:nvPr>
        </p:nvSpPr>
        <p:spPr>
          <a:xfrm>
            <a:off x="4859338" y="1341438"/>
            <a:ext cx="3827462" cy="5472112"/>
          </a:xfrm>
        </p:spPr>
        <p:txBody>
          <a:bodyPr/>
          <a:lstStyle/>
          <a:p>
            <a:pPr>
              <a:lnSpc>
                <a:spcPct val="80000"/>
              </a:lnSpc>
            </a:pPr>
            <a:r>
              <a:rPr lang="sr-Cyrl-CS" sz="3200" b="1" smtClean="0">
                <a:solidFill>
                  <a:srgbClr val="000000"/>
                </a:solidFill>
                <a:effectLst>
                  <a:outerShdw blurRad="38100" dist="38100" dir="2700000" algn="tl">
                    <a:srgbClr val="C0C0C0"/>
                  </a:outerShdw>
                </a:effectLst>
                <a:latin typeface="Times New Roman" pitchFamily="18" charset="0"/>
              </a:rPr>
              <a:t>ФЕНОЛ</a:t>
            </a:r>
            <a:r>
              <a:rPr lang="sr-Cyrl-CS" sz="3200" smtClean="0">
                <a:solidFill>
                  <a:srgbClr val="000000"/>
                </a:solidFill>
                <a:effectLst>
                  <a:outerShdw blurRad="38100" dist="38100" dir="2700000" algn="tl">
                    <a:srgbClr val="C0C0C0"/>
                  </a:outerShdw>
                </a:effectLst>
                <a:latin typeface="Times New Roman" pitchFamily="18" charset="0"/>
              </a:rPr>
              <a:t>- </a:t>
            </a:r>
            <a:r>
              <a:rPr lang="sr-Cyrl-CS" sz="3200" smtClean="0">
                <a:solidFill>
                  <a:srgbClr val="000000"/>
                </a:solidFill>
                <a:latin typeface="Times New Roman" pitchFamily="18" charset="0"/>
              </a:rPr>
              <a:t>најстарији дезинфицијенс </a:t>
            </a:r>
          </a:p>
          <a:p>
            <a:pPr>
              <a:lnSpc>
                <a:spcPct val="80000"/>
              </a:lnSpc>
            </a:pPr>
            <a:r>
              <a:rPr lang="sr-Cyrl-CS" sz="3200" b="1" smtClean="0">
                <a:solidFill>
                  <a:srgbClr val="000000"/>
                </a:solidFill>
                <a:effectLst>
                  <a:outerShdw blurRad="38100" dist="38100" dir="2700000" algn="tl">
                    <a:srgbClr val="C0C0C0"/>
                  </a:outerShdw>
                </a:effectLst>
                <a:latin typeface="Times New Roman" pitchFamily="18" charset="0"/>
              </a:rPr>
              <a:t>КРЕЗОЛИ</a:t>
            </a:r>
            <a:endParaRPr lang="sr-Latn-CS" sz="3200" smtClean="0">
              <a:solidFill>
                <a:srgbClr val="000000"/>
              </a:solidFill>
              <a:latin typeface="Times New Roman" pitchFamily="18" charset="0"/>
            </a:endParaRPr>
          </a:p>
          <a:p>
            <a:pPr>
              <a:lnSpc>
                <a:spcPct val="80000"/>
              </a:lnSpc>
            </a:pPr>
            <a:r>
              <a:rPr lang="sr-Cyrl-CS" sz="3200" b="1" smtClean="0">
                <a:solidFill>
                  <a:srgbClr val="000000"/>
                </a:solidFill>
                <a:effectLst>
                  <a:outerShdw blurRad="38100" dist="38100" dir="2700000" algn="tl">
                    <a:srgbClr val="C0C0C0"/>
                  </a:outerShdw>
                </a:effectLst>
                <a:latin typeface="Times New Roman" pitchFamily="18" charset="0"/>
              </a:rPr>
              <a:t>КРЕОЛИН</a:t>
            </a:r>
            <a:endParaRPr lang="sr-Cyrl-CS" sz="3200" smtClean="0">
              <a:solidFill>
                <a:srgbClr val="000000"/>
              </a:solidFill>
              <a:latin typeface="Times New Roman" pitchFamily="18" charset="0"/>
            </a:endParaRPr>
          </a:p>
          <a:p>
            <a:pPr>
              <a:lnSpc>
                <a:spcPct val="80000"/>
              </a:lnSpc>
            </a:pPr>
            <a:r>
              <a:rPr lang="sr-Cyrl-CS" sz="3200" b="1" smtClean="0">
                <a:solidFill>
                  <a:srgbClr val="000000"/>
                </a:solidFill>
                <a:effectLst>
                  <a:outerShdw blurRad="38100" dist="38100" dir="2700000" algn="tl">
                    <a:srgbClr val="C0C0C0"/>
                  </a:outerShdw>
                </a:effectLst>
                <a:latin typeface="Times New Roman" pitchFamily="18" charset="0"/>
              </a:rPr>
              <a:t>ЛИЗОЛ</a:t>
            </a:r>
            <a:r>
              <a:rPr lang="sr-Cyrl-CS" sz="3200" smtClean="0">
                <a:solidFill>
                  <a:srgbClr val="000000"/>
                </a:solidFill>
                <a:latin typeface="Times New Roman" pitchFamily="18" charset="0"/>
              </a:rPr>
              <a:t>- Има бактерицидно дејство, инсектицидно, репелентно</a:t>
            </a:r>
            <a:endParaRPr lang="sr-Latn-CS" sz="3200" smtClean="0">
              <a:solidFill>
                <a:srgbClr val="000000"/>
              </a:solidFill>
              <a:latin typeface="Times New Roman" pitchFamily="18" charset="0"/>
            </a:endParaRP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5221" name="Rectangle 5"/>
          <p:cNvSpPr>
            <a:spLocks noGrp="1" noChangeArrowheads="1"/>
          </p:cNvSpPr>
          <p:nvPr>
            <p:ph type="body" sz="half" idx="1"/>
          </p:nvPr>
        </p:nvSpPr>
        <p:spPr>
          <a:xfrm>
            <a:off x="0" y="981075"/>
            <a:ext cx="5148263" cy="5832475"/>
          </a:xfrm>
        </p:spPr>
        <p:txBody>
          <a:bodyPr/>
          <a:lstStyle/>
          <a:p>
            <a:pPr>
              <a:lnSpc>
                <a:spcPct val="90000"/>
              </a:lnSpc>
            </a:pPr>
            <a:r>
              <a:rPr lang="sr-Cyrl-CS" sz="2000" smtClean="0">
                <a:latin typeface="Times New Roman" pitchFamily="18" charset="0"/>
              </a:rPr>
              <a:t>5. АЛДЕХИДИ</a:t>
            </a:r>
          </a:p>
          <a:p>
            <a:pPr>
              <a:lnSpc>
                <a:spcPct val="90000"/>
              </a:lnSpc>
            </a:pPr>
            <a:r>
              <a:rPr lang="sr-Cyrl-CS" sz="2000" b="1" smtClean="0">
                <a:solidFill>
                  <a:srgbClr val="000000"/>
                </a:solidFill>
                <a:effectLst>
                  <a:outerShdw blurRad="38100" dist="38100" dir="2700000" algn="tl">
                    <a:srgbClr val="C0C0C0"/>
                  </a:outerShdw>
                </a:effectLst>
                <a:latin typeface="Times New Roman" pitchFamily="18" charset="0"/>
              </a:rPr>
              <a:t>у раду са њима обавезне мере заштите (рукавице, маске, капе)</a:t>
            </a:r>
          </a:p>
          <a:p>
            <a:pPr>
              <a:lnSpc>
                <a:spcPct val="90000"/>
              </a:lnSpc>
            </a:pPr>
            <a:r>
              <a:rPr lang="sr-Cyrl-CS" sz="2000" b="1" smtClean="0">
                <a:solidFill>
                  <a:srgbClr val="000000"/>
                </a:solidFill>
                <a:effectLst>
                  <a:outerShdw blurRad="38100" dist="38100" dir="2700000" algn="tl">
                    <a:srgbClr val="C0C0C0"/>
                  </a:outerShdw>
                </a:effectLst>
                <a:latin typeface="Times New Roman" pitchFamily="18" charset="0"/>
              </a:rPr>
              <a:t>формалдехид-ФОРМАЛИН- </a:t>
            </a:r>
            <a:r>
              <a:rPr lang="sr-Cyrl-CS" sz="2000" smtClean="0">
                <a:solidFill>
                  <a:srgbClr val="000000"/>
                </a:solidFill>
                <a:latin typeface="Times New Roman" pitchFamily="18" charset="0"/>
              </a:rPr>
              <a:t>употребљава као дезифицијенс или стерилизант</a:t>
            </a:r>
            <a:r>
              <a:rPr lang="sr-Cyrl-CS" sz="2000" b="1" smtClean="0">
                <a:solidFill>
                  <a:srgbClr val="000000"/>
                </a:solidFill>
                <a:effectLst>
                  <a:outerShdw blurRad="38100" dist="38100" dir="2700000" algn="tl">
                    <a:srgbClr val="C0C0C0"/>
                  </a:outerShdw>
                </a:effectLst>
                <a:latin typeface="Times New Roman" pitchFamily="18" charset="0"/>
              </a:rPr>
              <a:t>, </a:t>
            </a:r>
            <a:r>
              <a:rPr lang="sr-Cyrl-CS" sz="2000" smtClean="0">
                <a:solidFill>
                  <a:srgbClr val="000000"/>
                </a:solidFill>
                <a:latin typeface="Times New Roman" pitchFamily="18" charset="0"/>
              </a:rPr>
              <a:t>Користи се, углавном, као дезинфицијенс затворених и отворених површина и простора (фумигант), а може и инструмената. </a:t>
            </a:r>
          </a:p>
          <a:p>
            <a:pPr>
              <a:lnSpc>
                <a:spcPct val="90000"/>
              </a:lnSpc>
              <a:buFontTx/>
              <a:buNone/>
            </a:pPr>
            <a:r>
              <a:rPr lang="sr-Cyrl-CS" sz="2000" smtClean="0">
                <a:solidFill>
                  <a:srgbClr val="000000"/>
                </a:solidFill>
                <a:latin typeface="Times New Roman" pitchFamily="18" charset="0"/>
              </a:rPr>
              <a:t>Одликује се јаким надражајем на слузокожу очију и горњих дисајних путева. </a:t>
            </a:r>
          </a:p>
          <a:p>
            <a:pPr>
              <a:lnSpc>
                <a:spcPct val="90000"/>
              </a:lnSpc>
              <a:buFontTx/>
              <a:buNone/>
            </a:pPr>
            <a:r>
              <a:rPr lang="sr-Cyrl-CS" sz="2000" smtClean="0">
                <a:solidFill>
                  <a:srgbClr val="000000"/>
                </a:solidFill>
                <a:latin typeface="Times New Roman" pitchFamily="18" charset="0"/>
              </a:rPr>
              <a:t>Непријатног је мириса.</a:t>
            </a:r>
          </a:p>
          <a:p>
            <a:pPr>
              <a:lnSpc>
                <a:spcPct val="90000"/>
              </a:lnSpc>
              <a:buFontTx/>
              <a:buNone/>
            </a:pPr>
            <a:r>
              <a:rPr lang="sr-Cyrl-CS" sz="2000" smtClean="0">
                <a:solidFill>
                  <a:srgbClr val="000000"/>
                </a:solidFill>
                <a:latin typeface="Times New Roman" pitchFamily="18" charset="0"/>
              </a:rPr>
              <a:t>Водени раствори испољавају бактерицидни, </a:t>
            </a:r>
          </a:p>
          <a:p>
            <a:pPr>
              <a:lnSpc>
                <a:spcPct val="90000"/>
              </a:lnSpc>
              <a:buFontTx/>
              <a:buNone/>
            </a:pPr>
            <a:r>
              <a:rPr lang="sr-Cyrl-CS" sz="2000" smtClean="0">
                <a:solidFill>
                  <a:srgbClr val="000000"/>
                </a:solidFill>
                <a:latin typeface="Times New Roman" pitchFamily="18" charset="0"/>
              </a:rPr>
              <a:t>туберкулоцидни,</a:t>
            </a:r>
          </a:p>
          <a:p>
            <a:pPr>
              <a:lnSpc>
                <a:spcPct val="90000"/>
              </a:lnSpc>
              <a:buFontTx/>
              <a:buNone/>
            </a:pPr>
            <a:r>
              <a:rPr lang="sr-Cyrl-CS" sz="2000" smtClean="0">
                <a:solidFill>
                  <a:srgbClr val="000000"/>
                </a:solidFill>
                <a:latin typeface="Times New Roman" pitchFamily="18" charset="0"/>
              </a:rPr>
              <a:t> фунгицидни,</a:t>
            </a:r>
          </a:p>
          <a:p>
            <a:pPr>
              <a:lnSpc>
                <a:spcPct val="90000"/>
              </a:lnSpc>
              <a:buFontTx/>
              <a:buNone/>
            </a:pPr>
            <a:r>
              <a:rPr lang="sr-Cyrl-CS" sz="2000" smtClean="0">
                <a:solidFill>
                  <a:srgbClr val="000000"/>
                </a:solidFill>
                <a:latin typeface="Times New Roman" pitchFamily="18" charset="0"/>
              </a:rPr>
              <a:t> вируцидни и </a:t>
            </a:r>
          </a:p>
          <a:p>
            <a:pPr>
              <a:lnSpc>
                <a:spcPct val="90000"/>
              </a:lnSpc>
              <a:buFontTx/>
              <a:buNone/>
            </a:pPr>
            <a:r>
              <a:rPr lang="sr-Cyrl-CS" sz="2000" smtClean="0">
                <a:solidFill>
                  <a:srgbClr val="000000"/>
                </a:solidFill>
                <a:latin typeface="Times New Roman" pitchFamily="18" charset="0"/>
              </a:rPr>
              <a:t>спороцидни ефекат</a:t>
            </a:r>
            <a:endParaRPr lang="sr-Cyrl-CS" sz="2000" b="1" smtClean="0">
              <a:solidFill>
                <a:srgbClr val="000000"/>
              </a:solidFill>
              <a:effectLst>
                <a:outerShdw blurRad="38100" dist="38100" dir="2700000" algn="tl">
                  <a:srgbClr val="C0C0C0"/>
                </a:outerShdw>
              </a:effectLst>
              <a:latin typeface="Times New Roman" pitchFamily="18" charset="0"/>
            </a:endParaRPr>
          </a:p>
          <a:p>
            <a:pPr>
              <a:lnSpc>
                <a:spcPct val="90000"/>
              </a:lnSpc>
            </a:pPr>
            <a:endParaRPr lang="sr-Latn-CS" sz="1400" b="1" smtClean="0">
              <a:solidFill>
                <a:srgbClr val="000000"/>
              </a:solidFill>
              <a:effectLst>
                <a:outerShdw blurRad="38100" dist="38100" dir="2700000" algn="tl">
                  <a:srgbClr val="C0C0C0"/>
                </a:outerShdw>
              </a:effectLst>
              <a:latin typeface="Times New Roman" pitchFamily="18" charset="0"/>
            </a:endParaRPr>
          </a:p>
        </p:txBody>
      </p:sp>
      <p:sp>
        <p:nvSpPr>
          <p:cNvPr id="265222" name="Rectangle 6"/>
          <p:cNvSpPr>
            <a:spLocks noGrp="1" noChangeArrowheads="1"/>
          </p:cNvSpPr>
          <p:nvPr>
            <p:ph type="body" sz="half" idx="2"/>
          </p:nvPr>
        </p:nvSpPr>
        <p:spPr>
          <a:xfrm>
            <a:off x="5148263" y="1125538"/>
            <a:ext cx="3538537" cy="5688012"/>
          </a:xfrm>
        </p:spPr>
        <p:txBody>
          <a:bodyPr/>
          <a:lstStyle/>
          <a:p>
            <a:pPr>
              <a:lnSpc>
                <a:spcPct val="80000"/>
              </a:lnSpc>
            </a:pPr>
            <a:r>
              <a:rPr lang="sr-Cyrl-CS" sz="1800" b="1" smtClean="0">
                <a:solidFill>
                  <a:srgbClr val="000000"/>
                </a:solidFill>
                <a:effectLst>
                  <a:outerShdw blurRad="38100" dist="38100" dir="2700000" algn="tl">
                    <a:srgbClr val="C0C0C0"/>
                  </a:outerShdw>
                </a:effectLst>
                <a:latin typeface="Times New Roman" pitchFamily="18" charset="0"/>
              </a:rPr>
              <a:t>глутаралдехид -и</a:t>
            </a:r>
            <a:r>
              <a:rPr lang="sr-Cyrl-CS" sz="1800" smtClean="0">
                <a:latin typeface="Times New Roman" pitchFamily="18" charset="0"/>
              </a:rPr>
              <a:t>ма висок </a:t>
            </a:r>
            <a:r>
              <a:rPr lang="sr-Cyrl-CS" sz="1700" smtClean="0">
                <a:latin typeface="Times New Roman" pitchFamily="18" charset="0"/>
              </a:rPr>
              <a:t>ниво дезинфекције, а уједно је и хемијски стерилизант.</a:t>
            </a:r>
          </a:p>
          <a:p>
            <a:pPr>
              <a:lnSpc>
                <a:spcPct val="80000"/>
              </a:lnSpc>
              <a:buFontTx/>
              <a:buNone/>
            </a:pPr>
            <a:r>
              <a:rPr lang="sr-Cyrl-CS" sz="1700" b="1" smtClean="0">
                <a:solidFill>
                  <a:srgbClr val="000000"/>
                </a:solidFill>
                <a:effectLst>
                  <a:outerShdw blurRad="38100" dist="38100" dir="2700000" algn="tl">
                    <a:srgbClr val="C0C0C0"/>
                  </a:outerShdw>
                </a:effectLst>
                <a:latin typeface="Times New Roman" pitchFamily="18" charset="0"/>
              </a:rPr>
              <a:t> </a:t>
            </a:r>
            <a:r>
              <a:rPr lang="sr-Cyrl-CS" sz="1700" smtClean="0">
                <a:latin typeface="Times New Roman" pitchFamily="18" charset="0"/>
              </a:rPr>
              <a:t>Глутаралдехид показује изванредне бектериоцидне особине.                                                   Делује на Грам позитивне и Грам негативне микроорганизме, вирусе, гљивице, плесни, споре и М. </a:t>
            </a:r>
            <a:r>
              <a:rPr lang="sr-Latn-CS" sz="1700" smtClean="0">
                <a:latin typeface="Times New Roman" pitchFamily="18" charset="0"/>
              </a:rPr>
              <a:t>tuberculosis</a:t>
            </a:r>
            <a:r>
              <a:rPr lang="sr-Cyrl-CS" sz="1700" smtClean="0">
                <a:latin typeface="Times New Roman" pitchFamily="18" charset="0"/>
              </a:rPr>
              <a:t>.</a:t>
            </a:r>
            <a:r>
              <a:rPr lang="sr-Latn-CS" sz="1700" smtClean="0">
                <a:latin typeface="Times New Roman" pitchFamily="18" charset="0"/>
              </a:rPr>
              <a:t> </a:t>
            </a:r>
            <a:endParaRPr lang="en-US" sz="1700" smtClean="0">
              <a:latin typeface="Times New Roman" pitchFamily="18" charset="0"/>
            </a:endParaRPr>
          </a:p>
          <a:p>
            <a:pPr>
              <a:lnSpc>
                <a:spcPct val="80000"/>
              </a:lnSpc>
              <a:buFontTx/>
              <a:buNone/>
            </a:pPr>
            <a:r>
              <a:rPr lang="sr-Cyrl-CS" sz="1700" smtClean="0">
                <a:latin typeface="Times New Roman" pitchFamily="18" charset="0"/>
              </a:rPr>
              <a:t> Активност задржава и у присуству органских материја, не делује корозивно, па је погодан за дезинфекцију ендоскопа, термометра, гумене и пластичне опреме, прибора за анестезију.</a:t>
            </a:r>
          </a:p>
          <a:p>
            <a:pPr>
              <a:lnSpc>
                <a:spcPct val="80000"/>
              </a:lnSpc>
              <a:buFontTx/>
              <a:buNone/>
            </a:pPr>
            <a:r>
              <a:rPr lang="sr-Cyrl-CS" sz="1700" smtClean="0">
                <a:latin typeface="Times New Roman" pitchFamily="18" charset="0"/>
              </a:rPr>
              <a:t>Не делује корозивно, не коагулише крв, не штети гуму и пластику, па је погодан за дезинфекцију инструмената запрљаних крвљу.</a:t>
            </a:r>
          </a:p>
          <a:p>
            <a:pPr>
              <a:lnSpc>
                <a:spcPct val="80000"/>
              </a:lnSpc>
            </a:pPr>
            <a:endParaRPr lang="sr-Cyrl-CS" sz="1700" b="1" smtClean="0">
              <a:solidFill>
                <a:srgbClr val="000000"/>
              </a:solidFill>
              <a:effectLst>
                <a:outerShdw blurRad="38100" dist="38100" dir="2700000" algn="tl">
                  <a:srgbClr val="C0C0C0"/>
                </a:outerShdw>
              </a:effectLst>
              <a:latin typeface="Times New Roman" pitchFamily="18" charset="0"/>
            </a:endParaRPr>
          </a:p>
          <a:p>
            <a:pPr>
              <a:lnSpc>
                <a:spcPct val="80000"/>
              </a:lnSpc>
            </a:pPr>
            <a:r>
              <a:rPr lang="sr-Cyrl-CS" sz="1700" b="1" smtClean="0">
                <a:solidFill>
                  <a:srgbClr val="000000"/>
                </a:solidFill>
                <a:effectLst>
                  <a:outerShdw blurRad="38100" dist="38100" dir="2700000" algn="tl">
                    <a:srgbClr val="C0C0C0"/>
                  </a:outerShdw>
                </a:effectLst>
                <a:latin typeface="Times New Roman" pitchFamily="18" charset="0"/>
              </a:rPr>
              <a:t>глиоксал, </a:t>
            </a:r>
          </a:p>
          <a:p>
            <a:pPr>
              <a:lnSpc>
                <a:spcPct val="80000"/>
              </a:lnSpc>
            </a:pPr>
            <a:r>
              <a:rPr lang="sr-Cyrl-CS" sz="1700" b="1" smtClean="0">
                <a:solidFill>
                  <a:srgbClr val="000000"/>
                </a:solidFill>
                <a:effectLst>
                  <a:outerShdw blurRad="38100" dist="38100" dir="2700000" algn="tl">
                    <a:srgbClr val="C0C0C0"/>
                  </a:outerShdw>
                </a:effectLst>
                <a:latin typeface="Times New Roman" pitchFamily="18" charset="0"/>
              </a:rPr>
              <a:t>нокситиолин, </a:t>
            </a:r>
          </a:p>
          <a:p>
            <a:pPr>
              <a:lnSpc>
                <a:spcPct val="80000"/>
              </a:lnSpc>
            </a:pPr>
            <a:r>
              <a:rPr lang="sr-Cyrl-CS" sz="1700" b="1" smtClean="0">
                <a:solidFill>
                  <a:srgbClr val="000000"/>
                </a:solidFill>
                <a:effectLst>
                  <a:outerShdw blurRad="38100" dist="38100" dir="2700000" algn="tl">
                    <a:srgbClr val="C0C0C0"/>
                  </a:outerShdw>
                </a:effectLst>
                <a:latin typeface="Times New Roman" pitchFamily="18" charset="0"/>
              </a:rPr>
              <a:t>полиноксилин</a:t>
            </a:r>
            <a:endParaRPr lang="sr-Latn-CS" sz="1700" b="1" smtClean="0">
              <a:solidFill>
                <a:srgbClr val="000000"/>
              </a:solidFill>
              <a:effectLst>
                <a:outerShdw blurRad="38100" dist="38100" dir="2700000" algn="tl">
                  <a:srgbClr val="C0C0C0"/>
                </a:outerShdw>
              </a:effectLst>
              <a:latin typeface="Times New Roman" pitchFamily="18" charset="0"/>
            </a:endParaRPr>
          </a:p>
          <a:p>
            <a:pPr>
              <a:lnSpc>
                <a:spcPct val="80000"/>
              </a:lnSpc>
            </a:pPr>
            <a:endParaRPr lang="sr-Latn-CS" sz="1700" smtClean="0"/>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Rectangle 5"/>
          <p:cNvSpPr>
            <a:spLocks noGrp="1" noChangeArrowheads="1"/>
          </p:cNvSpPr>
          <p:nvPr>
            <p:ph type="body" sz="half" idx="1"/>
          </p:nvPr>
        </p:nvSpPr>
        <p:spPr>
          <a:xfrm>
            <a:off x="457200" y="1196975"/>
            <a:ext cx="4038600" cy="5616575"/>
          </a:xfrm>
        </p:spPr>
        <p:txBody>
          <a:bodyPr/>
          <a:lstStyle/>
          <a:p>
            <a:pPr>
              <a:lnSpc>
                <a:spcPct val="80000"/>
              </a:lnSpc>
              <a:buFontTx/>
              <a:buNone/>
            </a:pPr>
            <a:r>
              <a:rPr lang="sr-Cyrl-CS" sz="2000" smtClean="0">
                <a:latin typeface="Times New Roman" pitchFamily="18" charset="0"/>
              </a:rPr>
              <a:t>6. КИСЕЛИНЕ</a:t>
            </a:r>
          </a:p>
          <a:p>
            <a:pPr>
              <a:lnSpc>
                <a:spcPct val="80000"/>
              </a:lnSpc>
            </a:pPr>
            <a:endParaRPr lang="sr-Cyrl-CS" sz="2000" smtClean="0">
              <a:latin typeface="Times New Roman" pitchFamily="18" charset="0"/>
            </a:endParaRPr>
          </a:p>
          <a:p>
            <a:pPr>
              <a:lnSpc>
                <a:spcPct val="80000"/>
              </a:lnSpc>
            </a:pPr>
            <a:r>
              <a:rPr lang="sr-Cyrl-CS" sz="2000" smtClean="0">
                <a:latin typeface="Times New Roman" pitchFamily="18" charset="0"/>
              </a:rPr>
              <a:t>МЕХАНИЗАМ ДЕЈСТВА- денатуришу протеине и угљене хидрате-са повећањем температуре за 10°</a:t>
            </a:r>
            <a:r>
              <a:rPr lang="sr-Latn-CS" sz="2000" smtClean="0">
                <a:latin typeface="Times New Roman" pitchFamily="18" charset="0"/>
              </a:rPr>
              <a:t>C</a:t>
            </a:r>
            <a:r>
              <a:rPr lang="sr-Cyrl-CS" sz="2000" smtClean="0">
                <a:latin typeface="Times New Roman" pitchFamily="18" charset="0"/>
              </a:rPr>
              <a:t> повећава се за два до три пута и њихова ефикасност.</a:t>
            </a:r>
          </a:p>
          <a:p>
            <a:pPr>
              <a:lnSpc>
                <a:spcPct val="80000"/>
              </a:lnSpc>
            </a:pPr>
            <a:r>
              <a:rPr lang="sr-Cyrl-CS" sz="2000" smtClean="0">
                <a:latin typeface="Times New Roman" pitchFamily="18" charset="0"/>
              </a:rPr>
              <a:t> Присуство беланчевина и другог материјала знатно им смањује дезинфекциону моћ</a:t>
            </a:r>
          </a:p>
          <a:p>
            <a:pPr>
              <a:lnSpc>
                <a:spcPct val="80000"/>
              </a:lnSpc>
            </a:pPr>
            <a:r>
              <a:rPr lang="sr-Cyrl-CS" sz="2000" smtClean="0">
                <a:latin typeface="Times New Roman" pitchFamily="18" charset="0"/>
              </a:rPr>
              <a:t>делују корозивно на метале, оштећују мермер и текстил, </a:t>
            </a:r>
          </a:p>
          <a:p>
            <a:pPr>
              <a:lnSpc>
                <a:spcPct val="80000"/>
              </a:lnSpc>
            </a:pPr>
            <a:r>
              <a:rPr lang="sr-Cyrl-CS" sz="2000" smtClean="0">
                <a:latin typeface="Times New Roman" pitchFamily="18" charset="0"/>
              </a:rPr>
              <a:t>Неорганске киселине (хлороводонична, мравља, сумпорна, азотна) јаче и брже делују од органских (сирћетна, мравља, млечна, оксална) деловање им је веома снажно и не може се контролисати, па се ретко</a:t>
            </a:r>
            <a:r>
              <a:rPr lang="sr-Cyrl-CS" sz="1900" smtClean="0">
                <a:latin typeface="Times New Roman" pitchFamily="18" charset="0"/>
              </a:rPr>
              <a:t> </a:t>
            </a:r>
            <a:r>
              <a:rPr lang="sr-Cyrl-CS" sz="2000" smtClean="0">
                <a:latin typeface="Times New Roman" pitchFamily="18" charset="0"/>
              </a:rPr>
              <a:t>и користе</a:t>
            </a:r>
          </a:p>
          <a:p>
            <a:pPr>
              <a:lnSpc>
                <a:spcPct val="80000"/>
              </a:lnSpc>
            </a:pPr>
            <a:endParaRPr lang="sr-Cyrl-CS" sz="1900" smtClean="0">
              <a:latin typeface="Times New Roman" pitchFamily="18" charset="0"/>
            </a:endParaRPr>
          </a:p>
          <a:p>
            <a:pPr>
              <a:lnSpc>
                <a:spcPct val="80000"/>
              </a:lnSpc>
            </a:pPr>
            <a:endParaRPr lang="sr-Latn-CS" sz="1800" smtClean="0"/>
          </a:p>
        </p:txBody>
      </p:sp>
      <p:sp>
        <p:nvSpPr>
          <p:cNvPr id="267270" name="Rectangle 6"/>
          <p:cNvSpPr>
            <a:spLocks noGrp="1" noChangeArrowheads="1"/>
          </p:cNvSpPr>
          <p:nvPr>
            <p:ph type="body" sz="half" idx="2"/>
          </p:nvPr>
        </p:nvSpPr>
        <p:spPr>
          <a:xfrm>
            <a:off x="4648200" y="1268413"/>
            <a:ext cx="4038600" cy="5545137"/>
          </a:xfrm>
        </p:spPr>
        <p:txBody>
          <a:bodyPr/>
          <a:lstStyle/>
          <a:p>
            <a:pPr>
              <a:lnSpc>
                <a:spcPct val="80000"/>
              </a:lnSpc>
            </a:pPr>
            <a:r>
              <a:rPr lang="sr-Cyrl-CS" sz="1800" smtClean="0">
                <a:latin typeface="Times New Roman" pitchFamily="18" charset="0"/>
              </a:rPr>
              <a:t>ПРЕПАРАТИ:</a:t>
            </a:r>
          </a:p>
          <a:p>
            <a:pPr>
              <a:lnSpc>
                <a:spcPct val="80000"/>
              </a:lnSpc>
            </a:pPr>
            <a:r>
              <a:rPr lang="sr-Cyrl-CS" sz="1800" b="1" smtClean="0">
                <a:effectLst>
                  <a:outerShdw blurRad="38100" dist="38100" dir="2700000" algn="tl">
                    <a:srgbClr val="C0C0C0"/>
                  </a:outerShdw>
                </a:effectLst>
                <a:latin typeface="Times New Roman" pitchFamily="18" charset="0"/>
              </a:rPr>
              <a:t>БОРНА КИСЕЛИНА –Д</a:t>
            </a:r>
            <a:r>
              <a:rPr lang="sr-Cyrl-CS" sz="1800" smtClean="0">
                <a:latin typeface="Times New Roman" pitchFamily="18" charset="0"/>
              </a:rPr>
              <a:t>елује бактериостатички. Због тога што не иритира ткиво користи се у окулистици, у концентрацији од 3%, односно 1-2% за испирање слузокожа.3% раствор ове киселине не дражи кожу и слузокожу па се користи за испирање рана грла, уста и носа, 1% за очи, испирање мокраћне бешике и вагине.</a:t>
            </a:r>
            <a:endParaRPr lang="sr-Latn-CS" sz="1800" smtClean="0">
              <a:latin typeface="Times New Roman" pitchFamily="18" charset="0"/>
            </a:endParaRPr>
          </a:p>
          <a:p>
            <a:pPr>
              <a:lnSpc>
                <a:spcPct val="80000"/>
              </a:lnSpc>
            </a:pPr>
            <a:r>
              <a:rPr lang="sr-Cyrl-CS" sz="1800" b="1" smtClean="0">
                <a:effectLst>
                  <a:outerShdw blurRad="38100" dist="38100" dir="2700000" algn="tl">
                    <a:srgbClr val="C0C0C0"/>
                  </a:outerShdw>
                </a:effectLst>
                <a:latin typeface="Times New Roman" pitchFamily="18" charset="0"/>
              </a:rPr>
              <a:t>СИРЋЕТНА КИСЕЛИНА </a:t>
            </a:r>
          </a:p>
          <a:p>
            <a:pPr>
              <a:lnSpc>
                <a:spcPct val="80000"/>
              </a:lnSpc>
            </a:pPr>
            <a:r>
              <a:rPr lang="sr-Cyrl-CS" sz="1800" b="1" smtClean="0">
                <a:effectLst>
                  <a:outerShdw blurRad="38100" dist="38100" dir="2700000" algn="tl">
                    <a:srgbClr val="C0C0C0"/>
                  </a:outerShdw>
                </a:effectLst>
                <a:latin typeface="Times New Roman" pitchFamily="18" charset="0"/>
              </a:rPr>
              <a:t>МРАВЉА КИСЕЛИНА</a:t>
            </a:r>
          </a:p>
          <a:p>
            <a:pPr>
              <a:lnSpc>
                <a:spcPct val="80000"/>
              </a:lnSpc>
            </a:pPr>
            <a:r>
              <a:rPr lang="sr-Cyrl-CS" sz="1800" b="1" smtClean="0">
                <a:effectLst>
                  <a:outerShdw blurRad="38100" dist="38100" dir="2700000" algn="tl">
                    <a:srgbClr val="C0C0C0"/>
                  </a:outerShdw>
                </a:effectLst>
                <a:latin typeface="Times New Roman" pitchFamily="18" charset="0"/>
              </a:rPr>
              <a:t> МЛЕЧНА КИСЕЛИНА </a:t>
            </a:r>
          </a:p>
          <a:p>
            <a:pPr>
              <a:lnSpc>
                <a:spcPct val="80000"/>
              </a:lnSpc>
            </a:pPr>
            <a:r>
              <a:rPr lang="sr-Cyrl-CS" sz="1800" b="1" smtClean="0">
                <a:effectLst>
                  <a:outerShdw blurRad="38100" dist="38100" dir="2700000" algn="tl">
                    <a:srgbClr val="C0C0C0"/>
                  </a:outerShdw>
                </a:effectLst>
                <a:latin typeface="Times New Roman" pitchFamily="18" charset="0"/>
              </a:rPr>
              <a:t>САЛИЦИЛНА КИСЕЛИНА </a:t>
            </a:r>
            <a:r>
              <a:rPr lang="sr-Cyrl-CS" sz="1800" smtClean="0">
                <a:latin typeface="Times New Roman" pitchFamily="18" charset="0"/>
              </a:rPr>
              <a:t>–У вишим концентрацијама делује као кератолитик.</a:t>
            </a:r>
          </a:p>
          <a:p>
            <a:pPr>
              <a:lnSpc>
                <a:spcPct val="80000"/>
              </a:lnSpc>
            </a:pPr>
            <a:r>
              <a:rPr lang="sr-Cyrl-CS" sz="1800" smtClean="0">
                <a:latin typeface="Times New Roman" pitchFamily="18" charset="0"/>
              </a:rPr>
              <a:t> </a:t>
            </a:r>
            <a:r>
              <a:rPr lang="sr-Cyrl-CS" sz="1800" b="1" smtClean="0">
                <a:effectLst>
                  <a:outerShdw blurRad="38100" dist="38100" dir="2700000" algn="tl">
                    <a:srgbClr val="C0C0C0"/>
                  </a:outerShdw>
                </a:effectLst>
                <a:latin typeface="Times New Roman" pitchFamily="18" charset="0"/>
              </a:rPr>
              <a:t>БЕНЗОЈЕВА КИСЕЛИНА </a:t>
            </a:r>
            <a:r>
              <a:rPr lang="sr-Cyrl-CS" sz="1800" smtClean="0">
                <a:latin typeface="Times New Roman" pitchFamily="18" charset="0"/>
              </a:rPr>
              <a:t>–антимикотик.</a:t>
            </a:r>
            <a:endParaRPr lang="sr-Latn-CS" sz="1800" smtClean="0">
              <a:latin typeface="Times New Roman" pitchFamily="18" charset="0"/>
            </a:endParaRPr>
          </a:p>
          <a:p>
            <a:pPr>
              <a:lnSpc>
                <a:spcPct val="80000"/>
              </a:lnSpc>
            </a:pPr>
            <a:endParaRPr lang="sr-Latn-CS" sz="1800" smtClean="0">
              <a:latin typeface="Times New Roman" pitchFamily="18" charset="0"/>
            </a:endParaRPr>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Rectangle 5"/>
          <p:cNvSpPr>
            <a:spLocks noGrp="1" noChangeArrowheads="1"/>
          </p:cNvSpPr>
          <p:nvPr>
            <p:ph type="body" sz="half" idx="1"/>
          </p:nvPr>
        </p:nvSpPr>
        <p:spPr>
          <a:xfrm>
            <a:off x="457200" y="1196975"/>
            <a:ext cx="4038600" cy="5616575"/>
          </a:xfrm>
        </p:spPr>
        <p:txBody>
          <a:bodyPr/>
          <a:lstStyle/>
          <a:p>
            <a:pPr>
              <a:lnSpc>
                <a:spcPct val="80000"/>
              </a:lnSpc>
              <a:buFontTx/>
              <a:buNone/>
            </a:pPr>
            <a:r>
              <a:rPr lang="sr-Cyrl-CS" sz="2000" smtClean="0">
                <a:latin typeface="Times New Roman" pitchFamily="18" charset="0"/>
              </a:rPr>
              <a:t>7. БАЗЕ</a:t>
            </a:r>
          </a:p>
          <a:p>
            <a:pPr>
              <a:lnSpc>
                <a:spcPct val="80000"/>
              </a:lnSpc>
              <a:buFontTx/>
              <a:buNone/>
            </a:pPr>
            <a:r>
              <a:rPr lang="sr-Cyrl-CS" sz="2000" smtClean="0">
                <a:latin typeface="Times New Roman" pitchFamily="18" charset="0"/>
              </a:rPr>
              <a:t>У зависности од количине слободних хидроксилно</a:t>
            </a:r>
            <a:r>
              <a:rPr lang="sr-Latn-CS" sz="2000" smtClean="0">
                <a:latin typeface="Times New Roman" pitchFamily="18" charset="0"/>
              </a:rPr>
              <a:t>-</a:t>
            </a:r>
            <a:r>
              <a:rPr lang="sr-Cyrl-CS" sz="2000" smtClean="0">
                <a:latin typeface="Times New Roman" pitchFamily="18" charset="0"/>
              </a:rPr>
              <a:t>негативних јона (О</a:t>
            </a:r>
            <a:r>
              <a:rPr lang="sr-Latn-CS" sz="2000" smtClean="0">
                <a:latin typeface="Times New Roman" pitchFamily="18" charset="0"/>
              </a:rPr>
              <a:t>H</a:t>
            </a:r>
            <a:r>
              <a:rPr lang="sr-Cyrl-CS" sz="2000" smtClean="0">
                <a:latin typeface="Times New Roman" pitchFamily="18" charset="0"/>
              </a:rPr>
              <a:t>)</a:t>
            </a:r>
            <a:r>
              <a:rPr lang="sr-Latn-CS" sz="2000" smtClean="0">
                <a:latin typeface="Times New Roman" pitchFamily="18" charset="0"/>
              </a:rPr>
              <a:t> </a:t>
            </a:r>
            <a:r>
              <a:rPr lang="sr-Cyrl-CS" sz="2000" smtClean="0">
                <a:latin typeface="Times New Roman" pitchFamily="18" charset="0"/>
              </a:rPr>
              <a:t>базе се деле на слабе (сапуни) и јаке (натријум хидроксид, калцијум хидроксид, калијум хидроксид, натријум карбонат).</a:t>
            </a:r>
          </a:p>
          <a:p>
            <a:pPr>
              <a:lnSpc>
                <a:spcPct val="80000"/>
              </a:lnSpc>
              <a:buFontTx/>
              <a:buNone/>
            </a:pPr>
            <a:r>
              <a:rPr lang="sr-Cyrl-CS" sz="2000" smtClean="0">
                <a:latin typeface="Times New Roman" pitchFamily="18" charset="0"/>
              </a:rPr>
              <a:t>Механизам деловања -денатурација беланчевина, стварање албумината. </a:t>
            </a:r>
          </a:p>
          <a:p>
            <a:pPr>
              <a:lnSpc>
                <a:spcPct val="80000"/>
              </a:lnSpc>
              <a:buFontTx/>
              <a:buNone/>
            </a:pPr>
            <a:r>
              <a:rPr lang="sr-Cyrl-CS" sz="2000" smtClean="0">
                <a:latin typeface="Times New Roman" pitchFamily="18" charset="0"/>
              </a:rPr>
              <a:t>Базе растварају беланчевине и прљавштину. </a:t>
            </a:r>
          </a:p>
          <a:p>
            <a:pPr>
              <a:lnSpc>
                <a:spcPct val="80000"/>
              </a:lnSpc>
              <a:buFontTx/>
              <a:buNone/>
            </a:pPr>
            <a:r>
              <a:rPr lang="sr-Cyrl-CS" sz="2000" smtClean="0">
                <a:latin typeface="Times New Roman" pitchFamily="18" charset="0"/>
              </a:rPr>
              <a:t>Кожу и слузокожу надражују и делују каустично (таложе беланчевине у дубљим слојевима ткива)</a:t>
            </a:r>
          </a:p>
          <a:p>
            <a:pPr>
              <a:lnSpc>
                <a:spcPct val="80000"/>
              </a:lnSpc>
              <a:buFontTx/>
              <a:buNone/>
            </a:pPr>
            <a:r>
              <a:rPr lang="sr-Cyrl-CS" sz="2000" smtClean="0">
                <a:latin typeface="Times New Roman" pitchFamily="18" charset="0"/>
              </a:rPr>
              <a:t>изузетно корозивне!</a:t>
            </a:r>
            <a:endParaRPr lang="sr-Latn-CS" sz="2000" smtClean="0">
              <a:latin typeface="Times New Roman" pitchFamily="18" charset="0"/>
            </a:endParaRPr>
          </a:p>
        </p:txBody>
      </p:sp>
      <p:sp>
        <p:nvSpPr>
          <p:cNvPr id="269318" name="Rectangle 6"/>
          <p:cNvSpPr>
            <a:spLocks noGrp="1" noChangeArrowheads="1"/>
          </p:cNvSpPr>
          <p:nvPr>
            <p:ph type="body" sz="half" idx="2"/>
          </p:nvPr>
        </p:nvSpPr>
        <p:spPr>
          <a:xfrm>
            <a:off x="4648200" y="1196975"/>
            <a:ext cx="4038600" cy="5616575"/>
          </a:xfrm>
        </p:spPr>
        <p:txBody>
          <a:bodyPr/>
          <a:lstStyle/>
          <a:p>
            <a:pPr>
              <a:lnSpc>
                <a:spcPct val="80000"/>
              </a:lnSpc>
              <a:buFontTx/>
              <a:buNone/>
            </a:pPr>
            <a:r>
              <a:rPr lang="sr-Cyrl-CS" sz="1800" b="1" smtClean="0">
                <a:effectLst>
                  <a:outerShdw blurRad="38100" dist="38100" dir="2700000" algn="tl">
                    <a:srgbClr val="C0C0C0"/>
                  </a:outerShdw>
                </a:effectLst>
                <a:latin typeface="Times New Roman" pitchFamily="18" charset="0"/>
              </a:rPr>
              <a:t>НАТРИЈУМ ХИДРОКСИД </a:t>
            </a:r>
            <a:r>
              <a:rPr lang="sr-Cyrl-CS" sz="1800" smtClean="0">
                <a:latin typeface="Times New Roman" pitchFamily="18" charset="0"/>
              </a:rPr>
              <a:t>– каустична, камена сода. Садржи 92-94% односно 98% </a:t>
            </a:r>
            <a:r>
              <a:rPr lang="sr-Latn-CS" sz="1800" smtClean="0">
                <a:latin typeface="Times New Roman" pitchFamily="18" charset="0"/>
              </a:rPr>
              <a:t>NaOH</a:t>
            </a:r>
            <a:r>
              <a:rPr lang="sr-Cyrl-CS" sz="1800" smtClean="0">
                <a:latin typeface="Times New Roman" pitchFamily="18" charset="0"/>
              </a:rPr>
              <a:t>.</a:t>
            </a:r>
          </a:p>
          <a:p>
            <a:pPr>
              <a:lnSpc>
                <a:spcPct val="80000"/>
              </a:lnSpc>
              <a:buFontTx/>
              <a:buNone/>
            </a:pPr>
            <a:r>
              <a:rPr lang="sr-Cyrl-CS" sz="1800" smtClean="0">
                <a:latin typeface="Times New Roman" pitchFamily="18" charset="0"/>
              </a:rPr>
              <a:t> Веома се лако раствара у води, при чему ослобађа велику количину топлоте.</a:t>
            </a:r>
          </a:p>
          <a:p>
            <a:pPr>
              <a:lnSpc>
                <a:spcPct val="80000"/>
              </a:lnSpc>
              <a:buFontTx/>
              <a:buNone/>
            </a:pPr>
            <a:r>
              <a:rPr lang="sr-Cyrl-CS" sz="1800" smtClean="0">
                <a:latin typeface="Times New Roman" pitchFamily="18" charset="0"/>
              </a:rPr>
              <a:t> Има изражено корозивно деловање на метале сем челика. Оштећује кожу</a:t>
            </a:r>
          </a:p>
          <a:p>
            <a:pPr>
              <a:lnSpc>
                <a:spcPct val="80000"/>
              </a:lnSpc>
              <a:buFontTx/>
              <a:buNone/>
            </a:pPr>
            <a:r>
              <a:rPr lang="sr-Cyrl-CS" sz="1800" b="1" smtClean="0">
                <a:effectLst>
                  <a:outerShdw blurRad="38100" dist="38100" dir="2700000" algn="tl">
                    <a:srgbClr val="C0C0C0"/>
                  </a:outerShdw>
                </a:effectLst>
                <a:latin typeface="Times New Roman" pitchFamily="18" charset="0"/>
              </a:rPr>
              <a:t>КАЛЦИЈУМХИДРОКСИД </a:t>
            </a:r>
            <a:r>
              <a:rPr lang="sr-Cyrl-CS" sz="1800" smtClean="0">
                <a:latin typeface="Times New Roman" pitchFamily="18" charset="0"/>
              </a:rPr>
              <a:t>– гашени креч.</a:t>
            </a:r>
          </a:p>
          <a:p>
            <a:pPr>
              <a:lnSpc>
                <a:spcPct val="80000"/>
              </a:lnSpc>
              <a:buFontTx/>
              <a:buNone/>
            </a:pPr>
            <a:r>
              <a:rPr lang="sr-Cyrl-CS" sz="1800" smtClean="0">
                <a:latin typeface="Times New Roman" pitchFamily="18" charset="0"/>
              </a:rPr>
              <a:t>Употребљава се за дезинфекцију кланица, просторија за чување намирница, хладњача, помијара, ђубришта, штала и</a:t>
            </a:r>
            <a:r>
              <a:rPr lang="sr-Latn-CS" sz="1800" smtClean="0">
                <a:latin typeface="Times New Roman" pitchFamily="18" charset="0"/>
              </a:rPr>
              <a:t> WC</a:t>
            </a:r>
            <a:r>
              <a:rPr lang="sr-Cyrl-CS" sz="1800" smtClean="0">
                <a:latin typeface="Times New Roman" pitchFamily="18" charset="0"/>
              </a:rPr>
              <a:t>.</a:t>
            </a:r>
          </a:p>
          <a:p>
            <a:pPr>
              <a:lnSpc>
                <a:spcPct val="80000"/>
              </a:lnSpc>
              <a:buFontTx/>
              <a:buNone/>
            </a:pPr>
            <a:r>
              <a:rPr lang="sr-Cyrl-CS" sz="1800" b="1" smtClean="0">
                <a:effectLst>
                  <a:outerShdw blurRad="38100" dist="38100" dir="2700000" algn="tl">
                    <a:srgbClr val="C0C0C0"/>
                  </a:outerShdw>
                </a:effectLst>
                <a:latin typeface="Times New Roman" pitchFamily="18" charset="0"/>
              </a:rPr>
              <a:t>НАТРИЈУМ КАРБОНАТ </a:t>
            </a:r>
            <a:r>
              <a:rPr lang="sr-Cyrl-CS" sz="1800" smtClean="0">
                <a:latin typeface="Times New Roman" pitchFamily="18" charset="0"/>
              </a:rPr>
              <a:t>– безводна или калцинирана сода или кристална сода.</a:t>
            </a:r>
          </a:p>
          <a:p>
            <a:pPr>
              <a:lnSpc>
                <a:spcPct val="80000"/>
              </a:lnSpc>
              <a:buFontTx/>
              <a:buNone/>
            </a:pPr>
            <a:r>
              <a:rPr lang="sr-Cyrl-CS" sz="1800" smtClean="0">
                <a:latin typeface="Times New Roman" pitchFamily="18" charset="0"/>
              </a:rPr>
              <a:t>Има слаб дезинфекциони ефекат.</a:t>
            </a:r>
          </a:p>
          <a:p>
            <a:pPr>
              <a:lnSpc>
                <a:spcPct val="80000"/>
              </a:lnSpc>
              <a:buFontTx/>
              <a:buNone/>
            </a:pPr>
            <a:r>
              <a:rPr lang="sr-Cyrl-CS" sz="1800" smtClean="0">
                <a:latin typeface="Times New Roman" pitchFamily="18" charset="0"/>
              </a:rPr>
              <a:t>Употребљава се углавном за растварање масти и разних нечистоћа.</a:t>
            </a:r>
          </a:p>
          <a:p>
            <a:pPr>
              <a:lnSpc>
                <a:spcPct val="80000"/>
              </a:lnSpc>
            </a:pPr>
            <a:endParaRPr lang="sr-Cyrl-CS" sz="1800" smtClean="0">
              <a:latin typeface="Times New Roman" pitchFamily="18" charset="0"/>
            </a:endParaRPr>
          </a:p>
          <a:p>
            <a:pPr>
              <a:lnSpc>
                <a:spcPct val="80000"/>
              </a:lnSpc>
            </a:pPr>
            <a:endParaRPr lang="sr-Latn-CS" sz="1800" smtClean="0"/>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1365" name="Rectangle 5"/>
          <p:cNvSpPr>
            <a:spLocks noGrp="1" noChangeArrowheads="1"/>
          </p:cNvSpPr>
          <p:nvPr>
            <p:ph type="body" sz="half" idx="1"/>
          </p:nvPr>
        </p:nvSpPr>
        <p:spPr>
          <a:xfrm>
            <a:off x="179388" y="1268413"/>
            <a:ext cx="4897437" cy="5545137"/>
          </a:xfrm>
        </p:spPr>
        <p:txBody>
          <a:bodyPr/>
          <a:lstStyle/>
          <a:p>
            <a:pPr>
              <a:lnSpc>
                <a:spcPct val="80000"/>
              </a:lnSpc>
              <a:buFontTx/>
              <a:buNone/>
            </a:pPr>
            <a:r>
              <a:rPr lang="sr-Cyrl-CS" sz="2400" smtClean="0"/>
              <a:t>8. </a:t>
            </a:r>
            <a:r>
              <a:rPr lang="sr-Cyrl-CS" sz="1800" b="1" smtClean="0">
                <a:effectLst>
                  <a:outerShdw blurRad="38100" dist="38100" dir="2700000" algn="tl">
                    <a:srgbClr val="C0C0C0"/>
                  </a:outerShdw>
                </a:effectLst>
              </a:rPr>
              <a:t>ГАСОВИТИ ДЕЗИНФИЦИЈЕНСИ – СТЕРИЛИЗАНТИ</a:t>
            </a:r>
          </a:p>
          <a:p>
            <a:pPr>
              <a:lnSpc>
                <a:spcPct val="80000"/>
              </a:lnSpc>
            </a:pPr>
            <a:r>
              <a:rPr lang="sr-Cyrl-CS" sz="2400" smtClean="0"/>
              <a:t>Употребљавају се за дезинфекцију затворених просторија, ваздуха у затвореним просторијама, инструмената, апарата, биолошких производа и слично.</a:t>
            </a:r>
          </a:p>
          <a:p>
            <a:pPr>
              <a:lnSpc>
                <a:spcPct val="80000"/>
              </a:lnSpc>
              <a:buFontTx/>
              <a:buNone/>
            </a:pPr>
            <a:endParaRPr lang="sr-Latn-CS" sz="1800" b="1" smtClean="0">
              <a:effectLst>
                <a:outerShdw blurRad="38100" dist="38100" dir="2700000" algn="tl">
                  <a:srgbClr val="C0C0C0"/>
                </a:outerShdw>
              </a:effectLst>
            </a:endParaRPr>
          </a:p>
        </p:txBody>
      </p:sp>
      <p:sp>
        <p:nvSpPr>
          <p:cNvPr id="271366" name="Rectangle 6"/>
          <p:cNvSpPr>
            <a:spLocks noGrp="1" noChangeArrowheads="1"/>
          </p:cNvSpPr>
          <p:nvPr>
            <p:ph type="body" sz="half" idx="2"/>
          </p:nvPr>
        </p:nvSpPr>
        <p:spPr>
          <a:xfrm>
            <a:off x="5292725" y="1268413"/>
            <a:ext cx="3394075" cy="5545137"/>
          </a:xfrm>
        </p:spPr>
        <p:txBody>
          <a:bodyPr/>
          <a:lstStyle/>
          <a:p>
            <a:pPr>
              <a:lnSpc>
                <a:spcPct val="80000"/>
              </a:lnSpc>
            </a:pPr>
            <a:r>
              <a:rPr lang="sr-Cyrl-CS" sz="2400" b="1" smtClean="0">
                <a:effectLst>
                  <a:outerShdw blurRad="38100" dist="38100" dir="2700000" algn="tl">
                    <a:srgbClr val="C0C0C0"/>
                  </a:outerShdw>
                </a:effectLst>
              </a:rPr>
              <a:t>ЕТИЛЕН ОКСИД </a:t>
            </a:r>
            <a:r>
              <a:rPr lang="sr-Cyrl-CS" sz="2400" smtClean="0"/>
              <a:t>– механизам дејства приписује се његовој алкилирајућој способности. Делује бактерицидно, фунгицидно, спороцидно и вируцидно.</a:t>
            </a:r>
          </a:p>
          <a:p>
            <a:pPr>
              <a:lnSpc>
                <a:spcPct val="80000"/>
              </a:lnSpc>
            </a:pPr>
            <a:r>
              <a:rPr lang="sr-Cyrl-CS" sz="2400" b="1" smtClean="0">
                <a:effectLst>
                  <a:outerShdw blurRad="38100" dist="38100" dir="2700000" algn="tl">
                    <a:srgbClr val="C0C0C0"/>
                  </a:outerShdw>
                </a:effectLst>
              </a:rPr>
              <a:t>БЕТА ПРОПИОЛАКТОН </a:t>
            </a:r>
            <a:r>
              <a:rPr lang="sr-Cyrl-CS" sz="2400" smtClean="0"/>
              <a:t>– у односу на етилен заостаје у антибактеријском деловању.</a:t>
            </a:r>
            <a:endParaRPr lang="sr-Latn-CS" sz="2400" smtClean="0"/>
          </a:p>
          <a:p>
            <a:pPr>
              <a:lnSpc>
                <a:spcPct val="80000"/>
              </a:lnSpc>
            </a:pPr>
            <a:endParaRPr lang="sr-Latn-CS" sz="2400" smtClean="0"/>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Rectangle 5"/>
          <p:cNvSpPr>
            <a:spLocks noGrp="1" noChangeArrowheads="1"/>
          </p:cNvSpPr>
          <p:nvPr>
            <p:ph type="body" sz="half" idx="1"/>
          </p:nvPr>
        </p:nvSpPr>
        <p:spPr>
          <a:xfrm>
            <a:off x="457200" y="1341438"/>
            <a:ext cx="4038600" cy="5472112"/>
          </a:xfrm>
        </p:spPr>
        <p:txBody>
          <a:bodyPr/>
          <a:lstStyle/>
          <a:p>
            <a:r>
              <a:rPr lang="sr-Cyrl-CS" smtClean="0"/>
              <a:t>9. ТЕШКИ МЕТАЛИ</a:t>
            </a:r>
          </a:p>
          <a:p>
            <a:r>
              <a:rPr lang="sr-Cyrl-CS" smtClean="0"/>
              <a:t>МЕХАНИЗАМ ДЕЈСТВА- преципитација протеина и олигодинамички ефекат метала</a:t>
            </a:r>
          </a:p>
          <a:p>
            <a:r>
              <a:rPr lang="sr-Cyrl-CS" smtClean="0"/>
              <a:t>Већина је слабо бактерицидна</a:t>
            </a:r>
            <a:endParaRPr lang="sr-Latn-CS" smtClean="0"/>
          </a:p>
        </p:txBody>
      </p:sp>
      <p:sp>
        <p:nvSpPr>
          <p:cNvPr id="39939" name="Rectangle 6"/>
          <p:cNvSpPr>
            <a:spLocks noGrp="1" noChangeArrowheads="1"/>
          </p:cNvSpPr>
          <p:nvPr>
            <p:ph type="body" sz="half" idx="2"/>
          </p:nvPr>
        </p:nvSpPr>
        <p:spPr>
          <a:xfrm>
            <a:off x="4648200" y="1412875"/>
            <a:ext cx="4038600" cy="5400675"/>
          </a:xfrm>
        </p:spPr>
        <p:txBody>
          <a:bodyPr/>
          <a:lstStyle/>
          <a:p>
            <a:r>
              <a:rPr lang="sr-Cyrl-CS" smtClean="0"/>
              <a:t>Жива,</a:t>
            </a:r>
          </a:p>
          <a:p>
            <a:r>
              <a:rPr lang="sr-Cyrl-CS" smtClean="0"/>
              <a:t> сребро, </a:t>
            </a:r>
          </a:p>
          <a:p>
            <a:r>
              <a:rPr lang="sr-Cyrl-CS" smtClean="0"/>
              <a:t>цинк, </a:t>
            </a:r>
          </a:p>
          <a:p>
            <a:r>
              <a:rPr lang="sr-Cyrl-CS" smtClean="0"/>
              <a:t>бакар, </a:t>
            </a:r>
          </a:p>
          <a:p>
            <a:r>
              <a:rPr lang="sr-Cyrl-CS" smtClean="0"/>
              <a:t>алуминијум и</a:t>
            </a:r>
          </a:p>
          <a:p>
            <a:r>
              <a:rPr lang="sr-Cyrl-CS" smtClean="0"/>
              <a:t>њихове соли</a:t>
            </a:r>
            <a:endParaRPr lang="sr-Latn-CS" smtClean="0"/>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4"/>
          <p:cNvSpPr>
            <a:spLocks noGrp="1" noChangeArrowheads="1"/>
          </p:cNvSpPr>
          <p:nvPr>
            <p:ph type="title"/>
          </p:nvPr>
        </p:nvSpPr>
        <p:spPr/>
        <p:txBody>
          <a:bodyPr/>
          <a:lstStyle/>
          <a:p>
            <a:r>
              <a:rPr lang="sr-Cyrl-CS" smtClean="0"/>
              <a:t>ЖИВА</a:t>
            </a:r>
            <a:endParaRPr lang="sr-Latn-CS" smtClean="0"/>
          </a:p>
        </p:txBody>
      </p:sp>
      <p:sp>
        <p:nvSpPr>
          <p:cNvPr id="275461" name="Rectangle 5"/>
          <p:cNvSpPr>
            <a:spLocks noGrp="1" noChangeArrowheads="1"/>
          </p:cNvSpPr>
          <p:nvPr>
            <p:ph type="body" sz="half" idx="1"/>
          </p:nvPr>
        </p:nvSpPr>
        <p:spPr/>
        <p:txBody>
          <a:bodyPr/>
          <a:lstStyle/>
          <a:p>
            <a:pPr>
              <a:lnSpc>
                <a:spcPct val="90000"/>
              </a:lnSpc>
              <a:buFontTx/>
              <a:buNone/>
            </a:pPr>
            <a:r>
              <a:rPr lang="sr-Cyrl-CS" sz="1600" b="1" smtClean="0">
                <a:effectLst>
                  <a:outerShdw blurRad="38100" dist="38100" dir="2700000" algn="tl">
                    <a:srgbClr val="C0C0C0"/>
                  </a:outerShdw>
                </a:effectLst>
                <a:latin typeface="Times New Roman" pitchFamily="18" charset="0"/>
              </a:rPr>
              <a:t>Неорганска једињења живе</a:t>
            </a:r>
            <a:r>
              <a:rPr lang="sr-Cyrl-CS" sz="1600" smtClean="0">
                <a:latin typeface="Times New Roman" pitchFamily="18" charset="0"/>
              </a:rPr>
              <a:t>:</a:t>
            </a:r>
          </a:p>
          <a:p>
            <a:pPr>
              <a:lnSpc>
                <a:spcPct val="90000"/>
              </a:lnSpc>
            </a:pPr>
            <a:r>
              <a:rPr lang="sr-Cyrl-CS" sz="1600" b="1" smtClean="0">
                <a:latin typeface="Times New Roman" pitchFamily="18" charset="0"/>
              </a:rPr>
              <a:t>Сублимат</a:t>
            </a:r>
            <a:r>
              <a:rPr lang="sr-Cyrl-CS" sz="1600" smtClean="0">
                <a:latin typeface="Times New Roman" pitchFamily="18" charset="0"/>
              </a:rPr>
              <a:t>- живин хлорид, веома отрован за животиње и људе; не користи се као антисептик.</a:t>
            </a:r>
          </a:p>
          <a:p>
            <a:pPr>
              <a:lnSpc>
                <a:spcPct val="90000"/>
              </a:lnSpc>
            </a:pPr>
            <a:r>
              <a:rPr lang="sr-Cyrl-CS" sz="1600" b="1" smtClean="0">
                <a:effectLst>
                  <a:outerShdw blurRad="38100" dist="38100" dir="2700000" algn="tl">
                    <a:srgbClr val="C0C0C0"/>
                  </a:outerShdw>
                </a:effectLst>
                <a:latin typeface="Times New Roman" pitchFamily="18" charset="0"/>
              </a:rPr>
              <a:t>Жути живин оксид</a:t>
            </a:r>
            <a:r>
              <a:rPr lang="sr-Cyrl-CS" sz="1600" smtClean="0">
                <a:latin typeface="Times New Roman" pitchFamily="18" charset="0"/>
              </a:rPr>
              <a:t>- може се употребљавати као локални антисептик, јер има фунгицидно дејство</a:t>
            </a:r>
          </a:p>
          <a:p>
            <a:pPr>
              <a:lnSpc>
                <a:spcPct val="90000"/>
              </a:lnSpc>
            </a:pPr>
            <a:r>
              <a:rPr lang="sr-Cyrl-CS" sz="1600" b="1" smtClean="0">
                <a:effectLst>
                  <a:outerShdw blurRad="38100" dist="38100" dir="2700000" algn="tl">
                    <a:srgbClr val="C0C0C0"/>
                  </a:outerShdw>
                </a:effectLst>
                <a:latin typeface="Times New Roman" pitchFamily="18" charset="0"/>
              </a:rPr>
              <a:t>Црвени живин оксид</a:t>
            </a:r>
            <a:r>
              <a:rPr lang="sr-Cyrl-CS" sz="1600" smtClean="0">
                <a:latin typeface="Times New Roman" pitchFamily="18" charset="0"/>
              </a:rPr>
              <a:t>- иста употреба као и жути, испољава ефекат на ектопаразите</a:t>
            </a:r>
          </a:p>
          <a:p>
            <a:pPr>
              <a:lnSpc>
                <a:spcPct val="90000"/>
              </a:lnSpc>
            </a:pPr>
            <a:r>
              <a:rPr lang="sr-Cyrl-CS" sz="1600" b="1" smtClean="0">
                <a:effectLst>
                  <a:outerShdw blurRad="38100" dist="38100" dir="2700000" algn="tl">
                    <a:srgbClr val="C0C0C0"/>
                  </a:outerShdw>
                </a:effectLst>
                <a:latin typeface="Times New Roman" pitchFamily="18" charset="0"/>
              </a:rPr>
              <a:t>Живин јодид</a:t>
            </a:r>
            <a:r>
              <a:rPr lang="sr-Cyrl-CS" sz="1600" smtClean="0">
                <a:latin typeface="Times New Roman" pitchFamily="18" charset="0"/>
              </a:rPr>
              <a:t>- у концентрацији од 0,05 до 0,2% се користи као антисептик за кожу.</a:t>
            </a:r>
          </a:p>
          <a:p>
            <a:pPr>
              <a:lnSpc>
                <a:spcPct val="90000"/>
              </a:lnSpc>
            </a:pPr>
            <a:r>
              <a:rPr lang="sr-Cyrl-CS" sz="1600" b="1" smtClean="0">
                <a:effectLst>
                  <a:outerShdw blurRad="38100" dist="38100" dir="2700000" algn="tl">
                    <a:srgbClr val="C0C0C0"/>
                  </a:outerShdw>
                </a:effectLst>
                <a:latin typeface="Times New Roman" pitchFamily="18" charset="0"/>
              </a:rPr>
              <a:t>Живин аминохлорид</a:t>
            </a:r>
            <a:r>
              <a:rPr lang="sr-Cyrl-CS" sz="1600" smtClean="0">
                <a:latin typeface="Times New Roman" pitchFamily="18" charset="0"/>
              </a:rPr>
              <a:t>- 5% као антисептик за кожу, хронични екцеми, дерматитиса;                                                    1% у окулистици –хронични кератитис</a:t>
            </a:r>
            <a:r>
              <a:rPr lang="sr-Cyrl-CS" sz="1600" smtClean="0"/>
              <a:t>.</a:t>
            </a:r>
            <a:endParaRPr lang="sr-Latn-CS" sz="1600" smtClean="0"/>
          </a:p>
          <a:p>
            <a:pPr>
              <a:lnSpc>
                <a:spcPct val="80000"/>
              </a:lnSpc>
            </a:pPr>
            <a:endParaRPr lang="sr-Latn-CS" sz="1800" smtClean="0"/>
          </a:p>
        </p:txBody>
      </p:sp>
      <p:sp>
        <p:nvSpPr>
          <p:cNvPr id="275462" name="Rectangle 6"/>
          <p:cNvSpPr>
            <a:spLocks noGrp="1" noChangeArrowheads="1"/>
          </p:cNvSpPr>
          <p:nvPr>
            <p:ph type="body" sz="half" idx="2"/>
          </p:nvPr>
        </p:nvSpPr>
        <p:spPr/>
        <p:txBody>
          <a:bodyPr/>
          <a:lstStyle/>
          <a:p>
            <a:pPr>
              <a:lnSpc>
                <a:spcPct val="80000"/>
              </a:lnSpc>
              <a:buFontTx/>
              <a:buNone/>
            </a:pPr>
            <a:r>
              <a:rPr lang="sr-Cyrl-CS" sz="1800" b="1" smtClean="0">
                <a:effectLst>
                  <a:outerShdw blurRad="38100" dist="38100" dir="2700000" algn="tl">
                    <a:srgbClr val="C0C0C0"/>
                  </a:outerShdw>
                </a:effectLst>
                <a:latin typeface="Times New Roman" pitchFamily="18" charset="0"/>
              </a:rPr>
              <a:t>ОРГАНСКА ЈЕДИЊЕЊА ЖИВЕ</a:t>
            </a:r>
          </a:p>
          <a:p>
            <a:pPr>
              <a:lnSpc>
                <a:spcPct val="80000"/>
              </a:lnSpc>
            </a:pPr>
            <a:r>
              <a:rPr lang="sr-Cyrl-CS" sz="1800" b="1" smtClean="0">
                <a:effectLst>
                  <a:outerShdw blurRad="38100" dist="38100" dir="2700000" algn="tl">
                    <a:srgbClr val="C0C0C0"/>
                  </a:outerShdw>
                </a:effectLst>
                <a:latin typeface="Times New Roman" pitchFamily="18" charset="0"/>
              </a:rPr>
              <a:t>Живин оксицијанид- </a:t>
            </a:r>
            <a:r>
              <a:rPr lang="sr-Cyrl-CS" sz="1800" smtClean="0">
                <a:latin typeface="Times New Roman" pitchFamily="18" charset="0"/>
              </a:rPr>
              <a:t>10% раствор користи се за дезинфекцију гумених предмета, а 0,3% раствор као антисептик слузокоже ока и носа.</a:t>
            </a:r>
          </a:p>
          <a:p>
            <a:pPr>
              <a:lnSpc>
                <a:spcPct val="80000"/>
              </a:lnSpc>
            </a:pPr>
            <a:r>
              <a:rPr lang="sr-Cyrl-CS" sz="1800" b="1" smtClean="0">
                <a:effectLst>
                  <a:outerShdw blurRad="38100" dist="38100" dir="2700000" algn="tl">
                    <a:srgbClr val="C0C0C0"/>
                  </a:outerShdw>
                </a:effectLst>
                <a:latin typeface="Times New Roman" pitchFamily="18" charset="0"/>
              </a:rPr>
              <a:t>Нитромерзол</a:t>
            </a:r>
            <a:r>
              <a:rPr lang="sr-Cyrl-CS" sz="1800" smtClean="0">
                <a:latin typeface="Times New Roman" pitchFamily="18" charset="0"/>
              </a:rPr>
              <a:t> – дезифицијенс за руке и хируршке инструменте, </a:t>
            </a:r>
          </a:p>
          <a:p>
            <a:pPr>
              <a:lnSpc>
                <a:spcPct val="80000"/>
              </a:lnSpc>
            </a:pPr>
            <a:r>
              <a:rPr lang="sr-Cyrl-CS" sz="1800" b="1" smtClean="0">
                <a:effectLst>
                  <a:outerShdw blurRad="38100" dist="38100" dir="2700000" algn="tl">
                    <a:srgbClr val="C0C0C0"/>
                  </a:outerShdw>
                </a:effectLst>
                <a:latin typeface="Times New Roman" pitchFamily="18" charset="0"/>
              </a:rPr>
              <a:t>Тиомерзал</a:t>
            </a:r>
            <a:r>
              <a:rPr lang="sr-Cyrl-CS" sz="1800" smtClean="0">
                <a:latin typeface="Times New Roman" pitchFamily="18" charset="0"/>
              </a:rPr>
              <a:t> – бактериостатичко и фунгистатичко деловање. </a:t>
            </a:r>
            <a:endParaRPr lang="sr-Latn-CS" sz="1800" smtClean="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body" idx="1"/>
          </p:nvPr>
        </p:nvSpPr>
        <p:spPr/>
        <p:txBody>
          <a:bodyPr/>
          <a:lstStyle/>
          <a:p>
            <a:r>
              <a:rPr lang="sr-Cyrl-CS" smtClean="0">
                <a:effectLst>
                  <a:outerShdw blurRad="38100" dist="38100" dir="2700000" algn="tl">
                    <a:srgbClr val="C0C0C0"/>
                  </a:outerShdw>
                </a:effectLst>
              </a:rPr>
              <a:t>Зачеци дезинфекције </a:t>
            </a:r>
            <a:r>
              <a:rPr lang="sr-Cyrl-CS" smtClean="0"/>
              <a:t>датирају још </a:t>
            </a:r>
            <a:r>
              <a:rPr lang="sr-Cyrl-CS" smtClean="0">
                <a:effectLst>
                  <a:outerShdw blurRad="38100" dist="38100" dir="2700000" algn="tl">
                    <a:srgbClr val="C0C0C0"/>
                  </a:outerShdw>
                </a:effectLst>
              </a:rPr>
              <a:t>из </a:t>
            </a:r>
            <a:r>
              <a:rPr lang="sr-Latn-CS" smtClean="0">
                <a:effectLst>
                  <a:outerShdw blurRad="38100" dist="38100" dir="2700000" algn="tl">
                    <a:srgbClr val="C0C0C0"/>
                  </a:outerShdw>
                </a:effectLst>
              </a:rPr>
              <a:t>XV</a:t>
            </a:r>
            <a:r>
              <a:rPr lang="sr-Cyrl-CS" smtClean="0">
                <a:effectLst>
                  <a:outerShdw blurRad="38100" dist="38100" dir="2700000" algn="tl">
                    <a:srgbClr val="C0C0C0"/>
                  </a:outerShdw>
                </a:effectLst>
              </a:rPr>
              <a:t> века</a:t>
            </a:r>
            <a:r>
              <a:rPr lang="sr-Cyrl-CS" smtClean="0"/>
              <a:t>, мада </a:t>
            </a:r>
            <a:r>
              <a:rPr lang="sr-Cyrl-CS" smtClean="0">
                <a:effectLst>
                  <a:outerShdw blurRad="38100" dist="38100" dir="2700000" algn="tl">
                    <a:srgbClr val="C0C0C0"/>
                  </a:outerShdw>
                </a:effectLst>
              </a:rPr>
              <a:t>савремена дезинфекција </a:t>
            </a:r>
            <a:r>
              <a:rPr lang="sr-Cyrl-CS" smtClean="0"/>
              <a:t>потиче од епохалних открића </a:t>
            </a:r>
            <a:r>
              <a:rPr lang="sr-Cyrl-CS" smtClean="0">
                <a:effectLst>
                  <a:outerShdw blurRad="38100" dist="38100" dir="2700000" algn="tl">
                    <a:srgbClr val="C0C0C0"/>
                  </a:outerShdw>
                </a:effectLst>
              </a:rPr>
              <a:t>Пастера</a:t>
            </a:r>
            <a:r>
              <a:rPr lang="sr-Cyrl-CS" smtClean="0"/>
              <a:t> и </a:t>
            </a:r>
            <a:r>
              <a:rPr lang="sr-Cyrl-CS" smtClean="0">
                <a:effectLst>
                  <a:outerShdw blurRad="38100" dist="38100" dir="2700000" algn="tl">
                    <a:srgbClr val="C0C0C0"/>
                  </a:outerShdw>
                </a:effectLst>
              </a:rPr>
              <a:t>Коха</a:t>
            </a:r>
            <a:r>
              <a:rPr lang="sr-Cyrl-CS" smtClean="0"/>
              <a:t>.</a:t>
            </a:r>
          </a:p>
          <a:p>
            <a:r>
              <a:rPr lang="sr-Cyrl-CS" smtClean="0"/>
              <a:t>Прве методе се бележе у периодима старог Египта, Кине, Грчке, Рима и Персије</a:t>
            </a:r>
          </a:p>
          <a:p>
            <a:endParaRPr lang="sr-Latn-CS" smtClean="0"/>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Rectangle 2"/>
          <p:cNvSpPr>
            <a:spLocks noGrp="1" noChangeArrowheads="1"/>
          </p:cNvSpPr>
          <p:nvPr>
            <p:ph type="title"/>
          </p:nvPr>
        </p:nvSpPr>
        <p:spPr/>
        <p:txBody>
          <a:bodyPr/>
          <a:lstStyle/>
          <a:p>
            <a:r>
              <a:rPr lang="sr-Cyrl-CS" smtClean="0"/>
              <a:t>СРЕБРО</a:t>
            </a:r>
            <a:endParaRPr lang="sr-Latn-CS" smtClean="0"/>
          </a:p>
        </p:txBody>
      </p:sp>
      <p:sp>
        <p:nvSpPr>
          <p:cNvPr id="41987" name="Rectangle 4"/>
          <p:cNvSpPr>
            <a:spLocks noGrp="1" noChangeArrowheads="1"/>
          </p:cNvSpPr>
          <p:nvPr>
            <p:ph type="body" sz="half" idx="1"/>
          </p:nvPr>
        </p:nvSpPr>
        <p:spPr/>
        <p:txBody>
          <a:bodyPr/>
          <a:lstStyle/>
          <a:p>
            <a:r>
              <a:rPr lang="sr-Cyrl-CS" sz="3200" smtClean="0">
                <a:latin typeface="Times New Roman" pitchFamily="18" charset="0"/>
              </a:rPr>
              <a:t>Антисептик, </a:t>
            </a:r>
          </a:p>
          <a:p>
            <a:r>
              <a:rPr lang="sr-Cyrl-CS" sz="3200" smtClean="0">
                <a:latin typeface="Times New Roman" pitchFamily="18" charset="0"/>
              </a:rPr>
              <a:t>адстригент и </a:t>
            </a:r>
          </a:p>
          <a:p>
            <a:r>
              <a:rPr lang="sr-Cyrl-CS" sz="3200" smtClean="0">
                <a:latin typeface="Times New Roman" pitchFamily="18" charset="0"/>
              </a:rPr>
              <a:t>каустик.</a:t>
            </a:r>
          </a:p>
          <a:p>
            <a:r>
              <a:rPr lang="sr-Cyrl-CS" sz="3200" smtClean="0">
                <a:latin typeface="Times New Roman" pitchFamily="18" charset="0"/>
              </a:rPr>
              <a:t> Има јак олигодинамички ефекат</a:t>
            </a:r>
            <a:endParaRPr lang="sr-Latn-CS" sz="3200" smtClean="0">
              <a:latin typeface="Times New Roman" pitchFamily="18" charset="0"/>
            </a:endParaRPr>
          </a:p>
        </p:txBody>
      </p:sp>
      <p:sp>
        <p:nvSpPr>
          <p:cNvPr id="277509" name="Rectangle 5"/>
          <p:cNvSpPr>
            <a:spLocks noGrp="1" noChangeArrowheads="1"/>
          </p:cNvSpPr>
          <p:nvPr>
            <p:ph type="body" sz="half" idx="2"/>
          </p:nvPr>
        </p:nvSpPr>
        <p:spPr/>
        <p:txBody>
          <a:bodyPr/>
          <a:lstStyle/>
          <a:p>
            <a:r>
              <a:rPr lang="sr-Cyrl-CS" sz="2400" b="1" smtClean="0">
                <a:effectLst>
                  <a:outerShdw blurRad="38100" dist="38100" dir="2700000" algn="tl">
                    <a:srgbClr val="C0C0C0"/>
                  </a:outerShdw>
                </a:effectLst>
                <a:latin typeface="Times New Roman" pitchFamily="18" charset="0"/>
              </a:rPr>
              <a:t>СРЕБРО НИТРАТ</a:t>
            </a:r>
            <a:r>
              <a:rPr lang="sr-Latn-CS" sz="2400" b="1" smtClean="0">
                <a:effectLst>
                  <a:outerShdw blurRad="38100" dist="38100" dir="2700000" algn="tl">
                    <a:srgbClr val="C0C0C0"/>
                  </a:outerShdw>
                </a:effectLst>
                <a:latin typeface="Times New Roman" pitchFamily="18" charset="0"/>
              </a:rPr>
              <a:t>:</a:t>
            </a:r>
          </a:p>
          <a:p>
            <a:pPr>
              <a:buFontTx/>
              <a:buNone/>
            </a:pPr>
            <a:r>
              <a:rPr lang="sr-Latn-CS" sz="2400" smtClean="0">
                <a:latin typeface="Times New Roman" pitchFamily="18" charset="0"/>
              </a:rPr>
              <a:t>- </a:t>
            </a:r>
            <a:r>
              <a:rPr lang="sr-Cyrl-CS" sz="2400" smtClean="0">
                <a:latin typeface="Times New Roman" pitchFamily="18" charset="0"/>
              </a:rPr>
              <a:t>као 0,5% раствор се употребљава за испирање мокраћне бешике и уретре,</a:t>
            </a:r>
          </a:p>
          <a:p>
            <a:pPr>
              <a:buFontTx/>
              <a:buNone/>
            </a:pPr>
            <a:r>
              <a:rPr lang="sr-Cyrl-CS" sz="2400" smtClean="0">
                <a:latin typeface="Times New Roman" pitchFamily="18" charset="0"/>
              </a:rPr>
              <a:t>- 0,1% за третирање ока,</a:t>
            </a:r>
            <a:endParaRPr lang="sr-Latn-CS" sz="2400" smtClean="0">
              <a:latin typeface="Times New Roman" pitchFamily="18" charset="0"/>
            </a:endParaRPr>
          </a:p>
          <a:p>
            <a:pPr>
              <a:buFontTx/>
              <a:buNone/>
            </a:pPr>
            <a:r>
              <a:rPr lang="sr-Latn-CS" sz="2400" smtClean="0">
                <a:latin typeface="Times New Roman" pitchFamily="18" charset="0"/>
              </a:rPr>
              <a:t>- </a:t>
            </a:r>
            <a:r>
              <a:rPr lang="sr-Cyrl-CS" sz="2400" smtClean="0">
                <a:latin typeface="Times New Roman" pitchFamily="18" charset="0"/>
              </a:rPr>
              <a:t>за кожу се користи 2-5% раствор (екцеми, пуерперални дерматити, опекотине) и 10% маст</a:t>
            </a:r>
            <a:endParaRPr lang="sr-Latn-CS" sz="2400" smtClean="0">
              <a:latin typeface="Times New Roman" pitchFamily="18" charset="0"/>
            </a:endParaRPr>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9559" name="Rectangle 7"/>
          <p:cNvSpPr>
            <a:spLocks noGrp="1" noChangeArrowheads="1"/>
          </p:cNvSpPr>
          <p:nvPr>
            <p:ph type="title"/>
          </p:nvPr>
        </p:nvSpPr>
        <p:spPr/>
        <p:txBody>
          <a:bodyPr/>
          <a:lstStyle/>
          <a:p>
            <a:r>
              <a:rPr lang="sr-Cyrl-CS" smtClean="0">
                <a:latin typeface="Times New Roman" pitchFamily="18" charset="0"/>
              </a:rPr>
              <a:t>10. </a:t>
            </a:r>
            <a:r>
              <a:rPr lang="sr-Cyrl-CS" sz="2800" b="1" smtClean="0">
                <a:effectLst>
                  <a:outerShdw blurRad="38100" dist="38100" dir="2700000" algn="tl">
                    <a:srgbClr val="C0C0C0"/>
                  </a:outerShdw>
                </a:effectLst>
                <a:latin typeface="Times New Roman" pitchFamily="18" charset="0"/>
              </a:rPr>
              <a:t>ДИГВАНИДИ</a:t>
            </a:r>
            <a:r>
              <a:rPr lang="sr-Latn-CS" sz="2800" b="1" smtClean="0">
                <a:effectLst>
                  <a:outerShdw blurRad="38100" dist="38100" dir="2700000" algn="tl">
                    <a:srgbClr val="C0C0C0"/>
                  </a:outerShdw>
                </a:effectLst>
                <a:latin typeface="Times New Roman" pitchFamily="18" charset="0"/>
              </a:rPr>
              <a:t> </a:t>
            </a:r>
            <a:r>
              <a:rPr lang="sr-Cyrl-CS" sz="2800" smtClean="0">
                <a:latin typeface="Times New Roman" pitchFamily="18" charset="0"/>
              </a:rPr>
              <a:t>– Хлорхексидин глуконат</a:t>
            </a:r>
            <a:endParaRPr lang="sr-Latn-CS" sz="2800" smtClean="0">
              <a:latin typeface="Times New Roman" pitchFamily="18" charset="0"/>
            </a:endParaRPr>
          </a:p>
        </p:txBody>
      </p:sp>
      <p:sp>
        <p:nvSpPr>
          <p:cNvPr id="43011" name="Rectangle 5"/>
          <p:cNvSpPr>
            <a:spLocks noGrp="1" noChangeArrowheads="1"/>
          </p:cNvSpPr>
          <p:nvPr>
            <p:ph type="body" idx="1"/>
          </p:nvPr>
        </p:nvSpPr>
        <p:spPr>
          <a:xfrm>
            <a:off x="468313" y="1916113"/>
            <a:ext cx="8229600" cy="4525962"/>
          </a:xfrm>
        </p:spPr>
        <p:txBody>
          <a:bodyPr/>
          <a:lstStyle/>
          <a:p>
            <a:pPr>
              <a:lnSpc>
                <a:spcPct val="80000"/>
              </a:lnSpc>
            </a:pPr>
            <a:endParaRPr lang="sr-Cyrl-CS" sz="1600" smtClean="0"/>
          </a:p>
          <a:p>
            <a:pPr>
              <a:lnSpc>
                <a:spcPct val="80000"/>
              </a:lnSpc>
            </a:pPr>
            <a:endParaRPr lang="sr-Cyrl-CS" sz="1600" smtClean="0"/>
          </a:p>
          <a:p>
            <a:pPr>
              <a:lnSpc>
                <a:spcPct val="80000"/>
              </a:lnSpc>
            </a:pPr>
            <a:r>
              <a:rPr lang="sr-Cyrl-CS" sz="2000" smtClean="0">
                <a:latin typeface="Times New Roman" pitchFamily="18" charset="0"/>
              </a:rPr>
              <a:t>МЕХАНИЗАМ ДЕЈСТВА:</a:t>
            </a:r>
          </a:p>
          <a:p>
            <a:pPr>
              <a:lnSpc>
                <a:spcPct val="80000"/>
              </a:lnSpc>
            </a:pPr>
            <a:r>
              <a:rPr lang="sr-Cyrl-CS" sz="2000" smtClean="0">
                <a:latin typeface="Times New Roman" pitchFamily="18" charset="0"/>
              </a:rPr>
              <a:t>Инхибиција ензима у ћелијском зиду, </a:t>
            </a:r>
          </a:p>
          <a:p>
            <a:pPr>
              <a:lnSpc>
                <a:spcPct val="80000"/>
              </a:lnSpc>
            </a:pPr>
            <a:r>
              <a:rPr lang="sr-Cyrl-CS" sz="2000" smtClean="0">
                <a:latin typeface="Times New Roman" pitchFamily="18" charset="0"/>
              </a:rPr>
              <a:t>коагулише беланчевине- а при вишим концентрацијама.</a:t>
            </a:r>
          </a:p>
          <a:p>
            <a:pPr>
              <a:lnSpc>
                <a:spcPct val="80000"/>
              </a:lnSpc>
            </a:pPr>
            <a:r>
              <a:rPr lang="sr-Cyrl-CS" sz="2000" smtClean="0">
                <a:latin typeface="Times New Roman" pitchFamily="18" charset="0"/>
              </a:rPr>
              <a:t> Ефикасно делује на Грам позитивне бактерије,</a:t>
            </a:r>
          </a:p>
          <a:p>
            <a:pPr>
              <a:lnSpc>
                <a:spcPct val="80000"/>
              </a:lnSpc>
            </a:pPr>
            <a:r>
              <a:rPr lang="sr-Cyrl-CS" sz="2000" smtClean="0">
                <a:latin typeface="Times New Roman" pitchFamily="18" charset="0"/>
              </a:rPr>
              <a:t> слабо на Грам негативне бактерије, </a:t>
            </a:r>
          </a:p>
          <a:p>
            <a:pPr>
              <a:lnSpc>
                <a:spcPct val="80000"/>
              </a:lnSpc>
            </a:pPr>
            <a:r>
              <a:rPr lang="sr-Cyrl-CS" sz="2000" smtClean="0">
                <a:latin typeface="Times New Roman" pitchFamily="18" charset="0"/>
              </a:rPr>
              <a:t>неделује на </a:t>
            </a:r>
            <a:r>
              <a:rPr lang="sr-Latn-CS" sz="2000" smtClean="0">
                <a:latin typeface="Times New Roman" pitchFamily="18" charset="0"/>
              </a:rPr>
              <a:t>M</a:t>
            </a:r>
            <a:r>
              <a:rPr lang="sr-Cyrl-CS" sz="2000" smtClean="0">
                <a:latin typeface="Times New Roman" pitchFamily="18" charset="0"/>
              </a:rPr>
              <a:t>. </a:t>
            </a:r>
            <a:r>
              <a:rPr lang="sr-Latn-CS" sz="2000" smtClean="0">
                <a:latin typeface="Times New Roman" pitchFamily="18" charset="0"/>
              </a:rPr>
              <a:t>tubrculosis</a:t>
            </a:r>
            <a:r>
              <a:rPr lang="sr-Cyrl-CS" sz="2000" smtClean="0">
                <a:latin typeface="Times New Roman" pitchFamily="18" charset="0"/>
              </a:rPr>
              <a:t>, </a:t>
            </a:r>
          </a:p>
          <a:p>
            <a:pPr>
              <a:lnSpc>
                <a:spcPct val="80000"/>
              </a:lnSpc>
            </a:pPr>
            <a:r>
              <a:rPr lang="sr-Cyrl-CS" sz="2000" smtClean="0">
                <a:latin typeface="Times New Roman" pitchFamily="18" charset="0"/>
              </a:rPr>
              <a:t>слабо на вирусе (осим липофилних- вирус инфлуенце, херпеса, ХИВ),</a:t>
            </a:r>
          </a:p>
          <a:p>
            <a:pPr>
              <a:lnSpc>
                <a:spcPct val="80000"/>
              </a:lnSpc>
            </a:pPr>
            <a:r>
              <a:rPr lang="sr-Cyrl-CS" sz="2000" smtClean="0">
                <a:latin typeface="Times New Roman" pitchFamily="18" charset="0"/>
              </a:rPr>
              <a:t> не делује на споре- </a:t>
            </a:r>
          </a:p>
          <a:p>
            <a:pPr>
              <a:lnSpc>
                <a:spcPct val="80000"/>
              </a:lnSpc>
            </a:pPr>
            <a:r>
              <a:rPr lang="sr-Cyrl-CS" sz="2000" smtClean="0">
                <a:latin typeface="Times New Roman" pitchFamily="18" charset="0"/>
              </a:rPr>
              <a:t>делује на споре тек на температури од 98-100°С, </a:t>
            </a:r>
          </a:p>
          <a:p>
            <a:pPr>
              <a:lnSpc>
                <a:spcPct val="80000"/>
              </a:lnSpc>
            </a:pPr>
            <a:r>
              <a:rPr lang="sr-Cyrl-CS" sz="2000" smtClean="0">
                <a:latin typeface="Times New Roman" pitchFamily="18" charset="0"/>
              </a:rPr>
              <a:t>делује на гљивице</a:t>
            </a:r>
            <a:r>
              <a:rPr lang="sr-Cyrl-CS" sz="2000" smtClean="0"/>
              <a:t>.</a:t>
            </a:r>
          </a:p>
          <a:p>
            <a:pPr>
              <a:lnSpc>
                <a:spcPct val="80000"/>
              </a:lnSpc>
            </a:pPr>
            <a:endParaRPr lang="sr-Latn-CS" sz="2000" smtClean="0"/>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2626" name="Rectangle 2"/>
          <p:cNvSpPr>
            <a:spLocks noGrp="1" noChangeArrowheads="1"/>
          </p:cNvSpPr>
          <p:nvPr>
            <p:ph type="title"/>
          </p:nvPr>
        </p:nvSpPr>
        <p:spPr/>
        <p:txBody>
          <a:bodyPr/>
          <a:lstStyle/>
          <a:p>
            <a:r>
              <a:rPr lang="sr-Cyrl-CS" sz="2800" b="1" smtClean="0">
                <a:effectLst>
                  <a:outerShdw blurRad="38100" dist="38100" dir="2700000" algn="tl">
                    <a:srgbClr val="C0C0C0"/>
                  </a:outerShdw>
                </a:effectLst>
                <a:latin typeface="Times New Roman" pitchFamily="18" charset="0"/>
              </a:rPr>
              <a:t>11. ПОВРШИНСКИ АКТИВНА ЈЕДИЊЕЊА</a:t>
            </a:r>
            <a:endParaRPr lang="sr-Latn-CS" sz="2800" b="1" smtClean="0">
              <a:effectLst>
                <a:outerShdw blurRad="38100" dist="38100" dir="2700000" algn="tl">
                  <a:srgbClr val="C0C0C0"/>
                </a:outerShdw>
              </a:effectLst>
              <a:latin typeface="Times New Roman" pitchFamily="18" charset="0"/>
            </a:endParaRPr>
          </a:p>
        </p:txBody>
      </p:sp>
      <p:sp>
        <p:nvSpPr>
          <p:cNvPr id="282628" name="Rectangle 4"/>
          <p:cNvSpPr>
            <a:spLocks noGrp="1" noChangeArrowheads="1"/>
          </p:cNvSpPr>
          <p:nvPr>
            <p:ph type="body" sz="half" idx="1"/>
          </p:nvPr>
        </p:nvSpPr>
        <p:spPr>
          <a:xfrm>
            <a:off x="457200" y="1916113"/>
            <a:ext cx="4038600" cy="4897437"/>
          </a:xfrm>
        </p:spPr>
        <p:txBody>
          <a:bodyPr/>
          <a:lstStyle/>
          <a:p>
            <a:pPr>
              <a:lnSpc>
                <a:spcPct val="80000"/>
              </a:lnSpc>
            </a:pPr>
            <a:r>
              <a:rPr lang="sr-Cyrl-CS" sz="1200" smtClean="0">
                <a:latin typeface="Times New Roman" pitchFamily="18" charset="0"/>
              </a:rPr>
              <a:t>анјонски,</a:t>
            </a:r>
            <a:r>
              <a:rPr lang="sr-Cyrl-CS" sz="1200" smtClean="0"/>
              <a:t> </a:t>
            </a:r>
          </a:p>
          <a:p>
            <a:pPr>
              <a:lnSpc>
                <a:spcPct val="80000"/>
              </a:lnSpc>
            </a:pPr>
            <a:r>
              <a:rPr lang="sr-Cyrl-CS" sz="1200" smtClean="0">
                <a:latin typeface="Times New Roman" pitchFamily="18" charset="0"/>
              </a:rPr>
              <a:t>катјонски, </a:t>
            </a:r>
          </a:p>
          <a:p>
            <a:pPr>
              <a:lnSpc>
                <a:spcPct val="80000"/>
              </a:lnSpc>
            </a:pPr>
            <a:r>
              <a:rPr lang="sr-Cyrl-CS" sz="1200" smtClean="0">
                <a:latin typeface="Times New Roman" pitchFamily="18" charset="0"/>
              </a:rPr>
              <a:t>амфотерни и </a:t>
            </a:r>
          </a:p>
          <a:p>
            <a:pPr>
              <a:lnSpc>
                <a:spcPct val="80000"/>
              </a:lnSpc>
            </a:pPr>
            <a:r>
              <a:rPr lang="sr-Cyrl-CS" sz="1200" smtClean="0">
                <a:latin typeface="Times New Roman" pitchFamily="18" charset="0"/>
              </a:rPr>
              <a:t>нејонски.</a:t>
            </a:r>
          </a:p>
          <a:p>
            <a:pPr>
              <a:lnSpc>
                <a:spcPct val="80000"/>
              </a:lnSpc>
              <a:buFontTx/>
              <a:buChar char="-"/>
            </a:pPr>
            <a:r>
              <a:rPr lang="sr-Cyrl-CS" sz="1200" b="1" smtClean="0">
                <a:effectLst>
                  <a:outerShdw blurRad="38100" dist="38100" dir="2700000" algn="tl">
                    <a:srgbClr val="C0C0C0"/>
                  </a:outerShdw>
                </a:effectLst>
                <a:latin typeface="Times New Roman" pitchFamily="18" charset="0"/>
              </a:rPr>
              <a:t>Анјонска површински активна једињења</a:t>
            </a:r>
            <a:r>
              <a:rPr lang="sr-Cyrl-CS" sz="1200" smtClean="0">
                <a:latin typeface="Times New Roman" pitchFamily="18" charset="0"/>
              </a:rPr>
              <a:t>- слаби дезинфицијенси. Овде спадају сапуни, сулфати масних киселина, алкални сулфати и полигликол. Ефикасност испољавају у топлом стању као 2-5% раствори сапуна.</a:t>
            </a:r>
          </a:p>
          <a:p>
            <a:pPr>
              <a:lnSpc>
                <a:spcPct val="80000"/>
              </a:lnSpc>
              <a:buFontTx/>
              <a:buChar char="-"/>
            </a:pPr>
            <a:r>
              <a:rPr lang="sr-Cyrl-CS" sz="1200" b="1" smtClean="0">
                <a:effectLst>
                  <a:outerShdw blurRad="38100" dist="38100" dir="2700000" algn="tl">
                    <a:srgbClr val="C0C0C0"/>
                  </a:outerShdw>
                </a:effectLst>
                <a:latin typeface="Times New Roman" pitchFamily="18" charset="0"/>
              </a:rPr>
              <a:t>Катјонска површински активна једињења</a:t>
            </a:r>
            <a:r>
              <a:rPr lang="sr-Cyrl-CS" sz="1200" smtClean="0">
                <a:latin typeface="Times New Roman" pitchFamily="18" charset="0"/>
              </a:rPr>
              <a:t>- спадају алифатски амини и диамини и кватернерна амонијум једињења и пиримидинска једињења који имају антимикробни ефекат према Грам позитивним и Грам негативним (слабије) микроорганизмима, липофилним вирусима и гљивицама.</a:t>
            </a:r>
          </a:p>
          <a:p>
            <a:pPr>
              <a:lnSpc>
                <a:spcPct val="80000"/>
              </a:lnSpc>
              <a:buFontTx/>
              <a:buChar char="-"/>
            </a:pPr>
            <a:r>
              <a:rPr lang="sr-Cyrl-CS" sz="1200" smtClean="0">
                <a:latin typeface="Times New Roman" pitchFamily="18" charset="0"/>
              </a:rPr>
              <a:t> Могу се употребљавати на кожи за чишћење запрљаних рана, као и за чишћење и дезинфекцију контејнера и опреме у прехрамбеној индустрији. </a:t>
            </a:r>
          </a:p>
          <a:p>
            <a:pPr>
              <a:lnSpc>
                <a:spcPct val="80000"/>
              </a:lnSpc>
              <a:buFontTx/>
              <a:buChar char="-"/>
            </a:pPr>
            <a:r>
              <a:rPr lang="sr-Cyrl-CS" sz="1200" b="1" smtClean="0">
                <a:effectLst>
                  <a:outerShdw blurRad="38100" dist="38100" dir="2700000" algn="tl">
                    <a:srgbClr val="C0C0C0"/>
                  </a:outerShdw>
                </a:effectLst>
              </a:rPr>
              <a:t>АМФОТЕРНА ПОВРШИНСКИ АКТИВНА ЈЕДИЊЕЊА</a:t>
            </a:r>
            <a:r>
              <a:rPr lang="sr-Cyrl-CS" sz="1200" smtClean="0"/>
              <a:t> -амфотензиди или Тего тензиди.</a:t>
            </a:r>
          </a:p>
          <a:p>
            <a:pPr>
              <a:lnSpc>
                <a:spcPct val="80000"/>
              </a:lnSpc>
              <a:buFontTx/>
              <a:buNone/>
            </a:pPr>
            <a:r>
              <a:rPr lang="sr-Cyrl-CS" sz="1200" smtClean="0"/>
              <a:t>Уништавају Грам позитивне и грам негативне бактерије, </a:t>
            </a:r>
            <a:r>
              <a:rPr lang="sr-Latn-CS" sz="1200" smtClean="0"/>
              <a:t>M. tuberculosis, </a:t>
            </a:r>
            <a:r>
              <a:rPr lang="sr-Cyrl-CS" sz="1200" smtClean="0"/>
              <a:t>гљивице, а делују и на неке вирусе.</a:t>
            </a:r>
          </a:p>
          <a:p>
            <a:pPr>
              <a:lnSpc>
                <a:spcPct val="80000"/>
              </a:lnSpc>
              <a:buFontTx/>
              <a:buNone/>
            </a:pPr>
            <a:r>
              <a:rPr lang="sr-Cyrl-CS" sz="1200" smtClean="0"/>
              <a:t>На глатким површинама ствара заштитни филм који уточе на продужено деловање ових препарата.</a:t>
            </a:r>
          </a:p>
          <a:p>
            <a:pPr>
              <a:lnSpc>
                <a:spcPct val="80000"/>
              </a:lnSpc>
              <a:buFontTx/>
              <a:buNone/>
            </a:pPr>
            <a:r>
              <a:rPr lang="sr-Cyrl-CS" sz="1200" smtClean="0"/>
              <a:t>- </a:t>
            </a:r>
            <a:r>
              <a:rPr lang="sr-Cyrl-CS" sz="1200" b="1" smtClean="0">
                <a:effectLst>
                  <a:outerShdw blurRad="38100" dist="38100" dir="2700000" algn="tl">
                    <a:srgbClr val="C0C0C0"/>
                  </a:outerShdw>
                </a:effectLst>
              </a:rPr>
              <a:t>НЕЈОНСКА ПОВРШИНСКА АКТИВНА ЈЕДИЊЕЊА </a:t>
            </a:r>
            <a:r>
              <a:rPr lang="sr-Cyrl-CS" sz="1200" smtClean="0"/>
              <a:t>- готово никакав антибактеријски ефекат.</a:t>
            </a:r>
          </a:p>
          <a:p>
            <a:pPr>
              <a:lnSpc>
                <a:spcPct val="80000"/>
              </a:lnSpc>
              <a:buFontTx/>
              <a:buNone/>
            </a:pPr>
            <a:endParaRPr lang="sr-Cyrl-CS" sz="1200" smtClean="0">
              <a:latin typeface="Times New Roman" pitchFamily="18" charset="0"/>
            </a:endParaRPr>
          </a:p>
          <a:p>
            <a:pPr>
              <a:lnSpc>
                <a:spcPct val="80000"/>
              </a:lnSpc>
            </a:pPr>
            <a:endParaRPr lang="sr-Cyrl-CS" sz="1200" smtClean="0">
              <a:latin typeface="Times New Roman" pitchFamily="18" charset="0"/>
            </a:endParaRPr>
          </a:p>
          <a:p>
            <a:pPr>
              <a:lnSpc>
                <a:spcPct val="80000"/>
              </a:lnSpc>
            </a:pPr>
            <a:endParaRPr lang="sr-Latn-CS" sz="800" smtClean="0"/>
          </a:p>
        </p:txBody>
      </p:sp>
      <p:sp>
        <p:nvSpPr>
          <p:cNvPr id="282629" name="Rectangle 5"/>
          <p:cNvSpPr>
            <a:spLocks noGrp="1" noChangeArrowheads="1"/>
          </p:cNvSpPr>
          <p:nvPr>
            <p:ph type="body" sz="half" idx="2"/>
          </p:nvPr>
        </p:nvSpPr>
        <p:spPr>
          <a:xfrm>
            <a:off x="4427538" y="1960563"/>
            <a:ext cx="4716462" cy="4897437"/>
          </a:xfrm>
        </p:spPr>
        <p:txBody>
          <a:bodyPr/>
          <a:lstStyle/>
          <a:p>
            <a:pPr>
              <a:lnSpc>
                <a:spcPct val="80000"/>
              </a:lnSpc>
              <a:buFontTx/>
              <a:buNone/>
            </a:pPr>
            <a:r>
              <a:rPr lang="sr-Cyrl-CS" sz="1300" b="1" smtClean="0">
                <a:effectLst>
                  <a:outerShdw blurRad="38100" dist="38100" dir="2700000" algn="tl">
                    <a:srgbClr val="C0C0C0"/>
                  </a:outerShdw>
                </a:effectLst>
                <a:latin typeface="Times New Roman" pitchFamily="18" charset="0"/>
              </a:rPr>
              <a:t>КВАТЕРНЕРНА АМОНИЈУМ ЈЕДИЊЕЊА</a:t>
            </a:r>
            <a:r>
              <a:rPr lang="sr-Cyrl-CS" sz="1300" smtClean="0">
                <a:latin typeface="Times New Roman" pitchFamily="18" charset="0"/>
              </a:rPr>
              <a:t>, Широко се употребљавају као дезинфицијенси, али не и као антисептици.Погодни су за чишћење</a:t>
            </a:r>
          </a:p>
          <a:p>
            <a:pPr>
              <a:lnSpc>
                <a:spcPct val="90000"/>
              </a:lnSpc>
              <a:buFontTx/>
              <a:buNone/>
            </a:pPr>
            <a:r>
              <a:rPr lang="sr-Cyrl-CS" sz="1300" smtClean="0">
                <a:latin typeface="Times New Roman" pitchFamily="18" charset="0"/>
              </a:rPr>
              <a:t>Бактеријско деловање кватернера може бити тумачено инактивацијом ензима који стварају енергију, денатурацијом есенцијалних беланчевина ћелије и кидањем бактеријске мембране.</a:t>
            </a:r>
          </a:p>
          <a:p>
            <a:pPr>
              <a:lnSpc>
                <a:spcPct val="90000"/>
              </a:lnSpc>
              <a:buFontTx/>
              <a:buNone/>
            </a:pPr>
            <a:r>
              <a:rPr lang="sr-Cyrl-CS" sz="1300" smtClean="0">
                <a:latin typeface="Times New Roman" pitchFamily="18" charset="0"/>
              </a:rPr>
              <a:t>Кватернери проимењени у болничкој дезинфекцији имају фунгицидно, бактерицидно и вируцидно дејство на липофилне вирусе, али немају спороцидно, туберкулоцидно и вируцидно дејство према хидрофилним вирусима.</a:t>
            </a:r>
          </a:p>
          <a:p>
            <a:pPr>
              <a:lnSpc>
                <a:spcPct val="90000"/>
              </a:lnSpc>
              <a:buFontTx/>
              <a:buNone/>
            </a:pPr>
            <a:r>
              <a:rPr lang="sr-Cyrl-CS" sz="1300" smtClean="0">
                <a:latin typeface="Times New Roman" pitchFamily="18" charset="0"/>
              </a:rPr>
              <a:t>Користе се за свакодневну спољашњу санитацију </a:t>
            </a:r>
            <a:r>
              <a:rPr lang="sr-Cyrl-CS" sz="1300" b="1" smtClean="0">
                <a:effectLst>
                  <a:outerShdw blurRad="38100" dist="38100" dir="2700000" algn="tl">
                    <a:srgbClr val="C0C0C0"/>
                  </a:outerShdw>
                </a:effectLst>
                <a:latin typeface="Times New Roman" pitchFamily="18" charset="0"/>
              </a:rPr>
              <a:t>БЕНЗАЛКОНИЈУМ ХЛОРИД: </a:t>
            </a:r>
          </a:p>
          <a:p>
            <a:pPr>
              <a:lnSpc>
                <a:spcPct val="90000"/>
              </a:lnSpc>
              <a:buFontTx/>
              <a:buNone/>
            </a:pPr>
            <a:r>
              <a:rPr lang="sr-Cyrl-CS" sz="1300" b="1" smtClean="0">
                <a:effectLst>
                  <a:outerShdw blurRad="38100" dist="38100" dir="2700000" algn="tl">
                    <a:srgbClr val="C0C0C0"/>
                  </a:outerShdw>
                </a:effectLst>
                <a:latin typeface="Times New Roman" pitchFamily="18" charset="0"/>
              </a:rPr>
              <a:t>	</a:t>
            </a:r>
            <a:r>
              <a:rPr lang="sr-Cyrl-CS" sz="1300" smtClean="0">
                <a:latin typeface="Times New Roman" pitchFamily="18" charset="0"/>
              </a:rPr>
              <a:t>1% за дезинфекцију руку и инструмената; </a:t>
            </a:r>
          </a:p>
          <a:p>
            <a:pPr>
              <a:lnSpc>
                <a:spcPct val="90000"/>
              </a:lnSpc>
              <a:buFontTx/>
              <a:buNone/>
            </a:pPr>
            <a:r>
              <a:rPr lang="sr-Cyrl-CS" sz="1300" smtClean="0">
                <a:latin typeface="Times New Roman" pitchFamily="18" charset="0"/>
              </a:rPr>
              <a:t>	1-2% за кожу преоперативно; </a:t>
            </a:r>
          </a:p>
          <a:p>
            <a:pPr>
              <a:lnSpc>
                <a:spcPct val="90000"/>
              </a:lnSpc>
              <a:buFontTx/>
              <a:buNone/>
            </a:pPr>
            <a:r>
              <a:rPr lang="sr-Cyrl-CS" sz="1300" smtClean="0">
                <a:latin typeface="Times New Roman" pitchFamily="18" charset="0"/>
              </a:rPr>
              <a:t>	0,25-0,5% за дезинфекцију рубља,посуђа, подова, столова; </a:t>
            </a:r>
          </a:p>
          <a:p>
            <a:pPr>
              <a:lnSpc>
                <a:spcPct val="90000"/>
              </a:lnSpc>
              <a:buFontTx/>
              <a:buNone/>
            </a:pPr>
            <a:r>
              <a:rPr lang="sr-Cyrl-CS" sz="1300" smtClean="0">
                <a:latin typeface="Times New Roman" pitchFamily="18" charset="0"/>
              </a:rPr>
              <a:t>	0,1% за дезинфекцију ува, око и носа.</a:t>
            </a:r>
          </a:p>
          <a:p>
            <a:pPr>
              <a:lnSpc>
                <a:spcPct val="90000"/>
              </a:lnSpc>
              <a:buFontTx/>
              <a:buNone/>
            </a:pPr>
            <a:r>
              <a:rPr lang="sr-Cyrl-CS" sz="1300" smtClean="0">
                <a:latin typeface="Times New Roman" pitchFamily="18" charset="0"/>
              </a:rPr>
              <a:t> </a:t>
            </a:r>
            <a:r>
              <a:rPr lang="sr-Cyrl-CS" sz="1300" b="1" smtClean="0">
                <a:effectLst>
                  <a:outerShdw blurRad="38100" dist="38100" dir="2700000" algn="tl">
                    <a:srgbClr val="C0C0C0"/>
                  </a:outerShdw>
                </a:effectLst>
                <a:latin typeface="Times New Roman" pitchFamily="18" charset="0"/>
              </a:rPr>
              <a:t>ЦЕТРИМОНИЈУМ БРОМИД: </a:t>
            </a:r>
            <a:r>
              <a:rPr lang="sr-Cyrl-CS" sz="1300" smtClean="0">
                <a:latin typeface="Times New Roman" pitchFamily="18" charset="0"/>
              </a:rPr>
              <a:t>1% раствор за дезинфекцију руку, инструмената и посуђа, као и за лечење кожних болести.</a:t>
            </a:r>
          </a:p>
          <a:p>
            <a:pPr>
              <a:lnSpc>
                <a:spcPct val="90000"/>
              </a:lnSpc>
              <a:buFontTx/>
              <a:buNone/>
            </a:pPr>
            <a:endParaRPr lang="sr-Cyrl-CS" sz="1300" smtClean="0">
              <a:latin typeface="Times New Roman" pitchFamily="18" charset="0"/>
            </a:endParaRPr>
          </a:p>
          <a:p>
            <a:pPr>
              <a:lnSpc>
                <a:spcPct val="90000"/>
              </a:lnSpc>
              <a:buFontTx/>
              <a:buChar char="-"/>
            </a:pPr>
            <a:endParaRPr lang="sr-Latn-CS" sz="1300" smtClean="0">
              <a:latin typeface="Times New Roman" pitchFamily="18" charset="0"/>
            </a:endParaRPr>
          </a:p>
          <a:p>
            <a:pPr>
              <a:lnSpc>
                <a:spcPct val="80000"/>
              </a:lnSpc>
            </a:pPr>
            <a:endParaRPr lang="sr-Latn-CS" sz="900" smtClean="0"/>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58" name="Rectangle 2"/>
          <p:cNvSpPr>
            <a:spLocks noGrp="1" noChangeArrowheads="1"/>
          </p:cNvSpPr>
          <p:nvPr>
            <p:ph type="title"/>
          </p:nvPr>
        </p:nvSpPr>
        <p:spPr/>
        <p:txBody>
          <a:bodyPr/>
          <a:lstStyle/>
          <a:p>
            <a:r>
              <a:rPr lang="sr-Cyrl-CS" smtClean="0"/>
              <a:t>хемијски спороциди</a:t>
            </a:r>
            <a:endParaRPr lang="sr-Latn-CS" smtClean="0"/>
          </a:p>
        </p:txBody>
      </p:sp>
      <p:sp>
        <p:nvSpPr>
          <p:cNvPr id="45059" name="Rectangle 3"/>
          <p:cNvSpPr>
            <a:spLocks noGrp="1" noChangeArrowheads="1"/>
          </p:cNvSpPr>
          <p:nvPr>
            <p:ph type="body" idx="1"/>
          </p:nvPr>
        </p:nvSpPr>
        <p:spPr/>
        <p:txBody>
          <a:bodyPr/>
          <a:lstStyle/>
          <a:p>
            <a:pPr>
              <a:lnSpc>
                <a:spcPct val="80000"/>
              </a:lnSpc>
            </a:pPr>
            <a:r>
              <a:rPr lang="sr-Cyrl-CS" sz="1800" b="1" smtClean="0">
                <a:latin typeface="Times New Roman" pitchFamily="18" charset="0"/>
              </a:rPr>
              <a:t>ГЛУТАРАЛДЕХИД - </a:t>
            </a:r>
            <a:r>
              <a:rPr lang="sr-Cyrl-CS" sz="1800" smtClean="0">
                <a:latin typeface="Times New Roman" pitchFamily="18" charset="0"/>
              </a:rPr>
              <a:t>ПОКАЗУЈЕ ВИСОКУ СПОРОЦИДНУ АКТИВНОСТ. </a:t>
            </a:r>
          </a:p>
          <a:p>
            <a:pPr>
              <a:lnSpc>
                <a:spcPct val="80000"/>
              </a:lnSpc>
            </a:pPr>
            <a:r>
              <a:rPr lang="sr-Cyrl-CS" sz="1800" smtClean="0">
                <a:latin typeface="Times New Roman" pitchFamily="18" charset="0"/>
              </a:rPr>
              <a:t>Није безопасан за употребу јер може имати и токсичне ефекте. Одличан је за дезинфекцију опреме која је осетљива на температуру (ендоскопи).</a:t>
            </a:r>
            <a:endParaRPr lang="sr-Latn-CS" sz="1800" smtClean="0">
              <a:latin typeface="Times New Roman" pitchFamily="18" charset="0"/>
            </a:endParaRPr>
          </a:p>
          <a:p>
            <a:pPr>
              <a:lnSpc>
                <a:spcPct val="80000"/>
              </a:lnSpc>
            </a:pPr>
            <a:endParaRPr lang="sr-Cyrl-CS" sz="1800" b="1" smtClean="0">
              <a:latin typeface="Times New Roman" pitchFamily="18" charset="0"/>
            </a:endParaRPr>
          </a:p>
          <a:p>
            <a:pPr>
              <a:lnSpc>
                <a:spcPct val="80000"/>
              </a:lnSpc>
            </a:pPr>
            <a:r>
              <a:rPr lang="sr-Cyrl-CS" sz="1800" b="1" smtClean="0">
                <a:latin typeface="Times New Roman" pitchFamily="18" charset="0"/>
              </a:rPr>
              <a:t>ФОРМАЛДЕХИД </a:t>
            </a:r>
            <a:r>
              <a:rPr lang="sr-Cyrl-CS" sz="1800" smtClean="0">
                <a:latin typeface="Times New Roman" pitchFamily="18" charset="0"/>
              </a:rPr>
              <a:t>употребљава се у течном и гасовитом стању. Према истраживањима раствор овог једињења брзо испољава летални ефекат на споре </a:t>
            </a:r>
            <a:r>
              <a:rPr lang="sr-Latn-CS" sz="1800" smtClean="0">
                <a:latin typeface="Times New Roman" pitchFamily="18" charset="0"/>
              </a:rPr>
              <a:t>B</a:t>
            </a:r>
            <a:r>
              <a:rPr lang="sr-Cyrl-CS" sz="1800" smtClean="0">
                <a:latin typeface="Times New Roman" pitchFamily="18" charset="0"/>
              </a:rPr>
              <a:t>. </a:t>
            </a:r>
            <a:r>
              <a:rPr lang="sr-Latn-CS" sz="1800" smtClean="0">
                <a:latin typeface="Times New Roman" pitchFamily="18" charset="0"/>
              </a:rPr>
              <a:t>suptilis</a:t>
            </a:r>
            <a:r>
              <a:rPr lang="sr-Cyrl-CS" sz="1800" smtClean="0">
                <a:latin typeface="Times New Roman" pitchFamily="18" charset="0"/>
              </a:rPr>
              <a:t>, али не и за </a:t>
            </a:r>
            <a:r>
              <a:rPr lang="sr-Latn-CS" sz="1800" smtClean="0">
                <a:latin typeface="Times New Roman" pitchFamily="18" charset="0"/>
              </a:rPr>
              <a:t>Clostridium</a:t>
            </a:r>
            <a:r>
              <a:rPr lang="sr-Cyrl-CS" sz="1800" smtClean="0">
                <a:latin typeface="Times New Roman" pitchFamily="18" charset="0"/>
              </a:rPr>
              <a:t> </a:t>
            </a:r>
            <a:r>
              <a:rPr lang="sr-Latn-CS" sz="1800" smtClean="0">
                <a:latin typeface="Times New Roman" pitchFamily="18" charset="0"/>
              </a:rPr>
              <a:t>sporogenes</a:t>
            </a:r>
            <a:r>
              <a:rPr lang="sr-Cyrl-CS" sz="1800" smtClean="0">
                <a:latin typeface="Times New Roman" pitchFamily="18" charset="0"/>
              </a:rPr>
              <a:t> споре. </a:t>
            </a:r>
          </a:p>
          <a:p>
            <a:pPr>
              <a:lnSpc>
                <a:spcPct val="80000"/>
              </a:lnSpc>
            </a:pPr>
            <a:r>
              <a:rPr lang="sr-Cyrl-CS" sz="1800" b="1" smtClean="0">
                <a:latin typeface="Times New Roman" pitchFamily="18" charset="0"/>
              </a:rPr>
              <a:t>ХИПОХЛОРИТИ </a:t>
            </a:r>
            <a:r>
              <a:rPr lang="sr-Cyrl-CS" sz="1800" smtClean="0">
                <a:latin typeface="Times New Roman" pitchFamily="18" charset="0"/>
              </a:rPr>
              <a:t>са изразитим бактерицидним и спороцидним деловањем, при чему њихова активност знатно опада у присуству органских материја. Много су активнији у киселим него у алкалним </a:t>
            </a:r>
            <a:r>
              <a:rPr lang="sr-Latn-CS" sz="1800" smtClean="0">
                <a:latin typeface="Times New Roman" pitchFamily="18" charset="0"/>
              </a:rPr>
              <a:t>p</a:t>
            </a:r>
            <a:r>
              <a:rPr lang="sr-Cyrl-CS" sz="1800" smtClean="0">
                <a:latin typeface="Times New Roman" pitchFamily="18" charset="0"/>
              </a:rPr>
              <a:t>Н срединама. Активност ових једињења зависи од удела постојања </a:t>
            </a:r>
            <a:r>
              <a:rPr lang="sr-Latn-CS" sz="1800" smtClean="0">
                <a:latin typeface="Times New Roman" pitchFamily="18" charset="0"/>
              </a:rPr>
              <a:t>HClO</a:t>
            </a:r>
            <a:r>
              <a:rPr lang="sr-Cyrl-CS" sz="1800" smtClean="0">
                <a:latin typeface="Times New Roman" pitchFamily="18" charset="0"/>
              </a:rPr>
              <a:t>.</a:t>
            </a:r>
            <a:endParaRPr lang="sr-Latn-CS" sz="1800" smtClean="0">
              <a:latin typeface="Times New Roman" pitchFamily="18" charset="0"/>
            </a:endParaRPr>
          </a:p>
          <a:p>
            <a:pPr>
              <a:lnSpc>
                <a:spcPct val="80000"/>
              </a:lnSpc>
            </a:pPr>
            <a:r>
              <a:rPr lang="sr-Cyrl-CS" sz="1800" b="1" smtClean="0">
                <a:latin typeface="Times New Roman" pitchFamily="18" charset="0"/>
                <a:sym typeface="Wingdings" pitchFamily="2" charset="2"/>
              </a:rPr>
              <a:t> </a:t>
            </a:r>
            <a:r>
              <a:rPr lang="sr-Cyrl-CS" sz="1800" b="1" smtClean="0">
                <a:latin typeface="Times New Roman" pitchFamily="18" charset="0"/>
              </a:rPr>
              <a:t>ОРГАНСКА ЈЕДИЊЕЊА ХЛОРА </a:t>
            </a:r>
            <a:r>
              <a:rPr lang="sr-Cyrl-CS" sz="1800" smtClean="0">
                <a:latin typeface="Times New Roman" pitchFamily="18" charset="0"/>
              </a:rPr>
              <a:t>испољавају микробиоцидну активност (ХЛОРАМИН Т, ДИХЛОРАМИН Т, ДИХЛОРОИЗОЦИЈНУРИЧНА КИСЕЛИНА). Њихова спороцидна активност је слабија у поређењу са хипохлоритима.</a:t>
            </a:r>
            <a:endParaRPr lang="sr-Latn-CS" sz="1800" smtClean="0">
              <a:latin typeface="Times New Roman" pitchFamily="18" charset="0"/>
            </a:endParaRPr>
          </a:p>
          <a:p>
            <a:pPr>
              <a:lnSpc>
                <a:spcPct val="80000"/>
              </a:lnSpc>
            </a:pPr>
            <a:r>
              <a:rPr lang="sr-Cyrl-CS" sz="1800" b="1" smtClean="0">
                <a:latin typeface="Times New Roman" pitchFamily="18" charset="0"/>
              </a:rPr>
              <a:t>ЈОД- </a:t>
            </a:r>
            <a:r>
              <a:rPr lang="sr-Cyrl-CS" sz="1800" smtClean="0">
                <a:latin typeface="Times New Roman" pitchFamily="18" charset="0"/>
              </a:rPr>
              <a:t>једињења јода испољавају бактерицидну, фунгицидну и спороцидну активност. Активнији су у киселој средини, што зависи од удела молекуларног јода.                               </a:t>
            </a:r>
            <a:endParaRPr lang="sr-Latn-CS" sz="1800" smtClean="0">
              <a:latin typeface="Times New Roman" pitchFamily="18" charset="0"/>
            </a:endParaRPr>
          </a:p>
          <a:p>
            <a:pPr>
              <a:lnSpc>
                <a:spcPct val="80000"/>
              </a:lnSpc>
            </a:pPr>
            <a:endParaRPr lang="sr-Latn-CS" sz="1800" smtClean="0">
              <a:latin typeface="Times New Roman" pitchFamily="18" charset="0"/>
            </a:endParaRPr>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2" name="Title 1"/>
          <p:cNvSpPr>
            <a:spLocks noGrp="1"/>
          </p:cNvSpPr>
          <p:nvPr>
            <p:ph type="ctrTitle" idx="4294967295"/>
          </p:nvPr>
        </p:nvSpPr>
        <p:spPr/>
        <p:txBody>
          <a:bodyPr/>
          <a:lstStyle/>
          <a:p>
            <a:r>
              <a:rPr lang="sr-Cyrl-CS" sz="2400" b="1" smtClean="0"/>
              <a:t>ДЕЗИНФЕКЦИЈА И КОНТРОЛА МИКОБАКТЕРИЈА</a:t>
            </a:r>
            <a:endParaRPr lang="sr-Latn-CS" sz="2400" smtClean="0"/>
          </a:p>
        </p:txBody>
      </p:sp>
      <p:sp>
        <p:nvSpPr>
          <p:cNvPr id="46083" name="Subtitle 2"/>
          <p:cNvSpPr>
            <a:spLocks noGrp="1"/>
          </p:cNvSpPr>
          <p:nvPr>
            <p:ph type="subTitle" idx="4294967295"/>
          </p:nvPr>
        </p:nvSpPr>
        <p:spPr>
          <a:xfrm>
            <a:off x="323850" y="2332038"/>
            <a:ext cx="4038600" cy="4525962"/>
          </a:xfrm>
        </p:spPr>
        <p:txBody>
          <a:bodyPr/>
          <a:lstStyle/>
          <a:p>
            <a:pPr>
              <a:lnSpc>
                <a:spcPct val="90000"/>
              </a:lnSpc>
            </a:pPr>
            <a:r>
              <a:rPr lang="sr-Cyrl-CS" sz="1600" smtClean="0">
                <a:latin typeface="Times New Roman" pitchFamily="18" charset="0"/>
              </a:rPr>
              <a:t>За узрочника туберкулозе је карактеристично да је различито отпоран према условима средине.   "мрачним" срединама може егзистирати месецима, али је осетљив према светлости, нарочитој сунчевој. Различито је осетљив према топлоти, тако да на 60° С бива елиминисан у року од 20 минута, а за свега 5 минута на 70° С. </a:t>
            </a:r>
          </a:p>
          <a:p>
            <a:pPr>
              <a:lnSpc>
                <a:spcPct val="90000"/>
              </a:lnSpc>
            </a:pPr>
            <a:r>
              <a:rPr lang="sr-Latn-CS" sz="1600" smtClean="0">
                <a:latin typeface="Times New Roman" pitchFamily="18" charset="0"/>
              </a:rPr>
              <a:t>M. tuberculosis </a:t>
            </a:r>
            <a:r>
              <a:rPr lang="sr-Cyrl-CS" sz="1600" smtClean="0">
                <a:latin typeface="Times New Roman" pitchFamily="18" charset="0"/>
              </a:rPr>
              <a:t>је нарочито отпоран у спутуму. </a:t>
            </a:r>
          </a:p>
          <a:p>
            <a:pPr>
              <a:lnSpc>
                <a:spcPct val="90000"/>
              </a:lnSpc>
            </a:pPr>
            <a:r>
              <a:rPr lang="sr-Cyrl-CS" sz="1600" smtClean="0">
                <a:latin typeface="Times New Roman" pitchFamily="18" charset="0"/>
              </a:rPr>
              <a:t>За сада не постоји ни један дезинфицијенс који би могао задовољити све потребе у циљу контроле ове болести. Микобактерије су много резистентније на дезифицијенсе од осталих вегетативних бактерија</a:t>
            </a:r>
            <a:endParaRPr lang="sr-Cyrl-CS" sz="1400" smtClean="0">
              <a:latin typeface="Times New Roman" pitchFamily="18" charset="0"/>
            </a:endParaRPr>
          </a:p>
          <a:p>
            <a:pPr>
              <a:lnSpc>
                <a:spcPct val="80000"/>
              </a:lnSpc>
              <a:buFontTx/>
              <a:buNone/>
            </a:pPr>
            <a:endParaRPr lang="sr-Latn-CS" sz="1800" smtClean="0"/>
          </a:p>
          <a:p>
            <a:pPr>
              <a:lnSpc>
                <a:spcPct val="90000"/>
              </a:lnSpc>
            </a:pPr>
            <a:endParaRPr lang="sr-Latn-CS" sz="1400" smtClean="0">
              <a:latin typeface="Times New Roman" pitchFamily="18" charset="0"/>
            </a:endParaRPr>
          </a:p>
          <a:p>
            <a:pPr>
              <a:lnSpc>
                <a:spcPct val="90000"/>
              </a:lnSpc>
            </a:pPr>
            <a:endParaRPr lang="sr-Latn-CS" sz="1600" smtClean="0">
              <a:solidFill>
                <a:srgbClr val="898989"/>
              </a:solidFill>
              <a:latin typeface="Times New Roman" pitchFamily="18" charset="0"/>
            </a:endParaRPr>
          </a:p>
        </p:txBody>
      </p:sp>
      <p:sp>
        <p:nvSpPr>
          <p:cNvPr id="46084" name="Rectangle 4"/>
          <p:cNvSpPr>
            <a:spLocks noGrp="1" noChangeArrowheads="1"/>
          </p:cNvSpPr>
          <p:nvPr>
            <p:ph type="body" sz="half" idx="2"/>
          </p:nvPr>
        </p:nvSpPr>
        <p:spPr/>
        <p:txBody>
          <a:bodyPr/>
          <a:lstStyle/>
          <a:p>
            <a:pPr>
              <a:lnSpc>
                <a:spcPct val="90000"/>
              </a:lnSpc>
            </a:pPr>
            <a:r>
              <a:rPr lang="sr-Cyrl-CS" sz="1800" b="1" smtClean="0">
                <a:latin typeface="Times New Roman" pitchFamily="18" charset="0"/>
              </a:rPr>
              <a:t>ЕТИЛ И ИЗОПРОПИЛ АЛКОХОЛ </a:t>
            </a:r>
          </a:p>
          <a:p>
            <a:pPr>
              <a:lnSpc>
                <a:spcPct val="90000"/>
              </a:lnSpc>
            </a:pPr>
            <a:r>
              <a:rPr lang="sr-Cyrl-CS" sz="1800" b="1" smtClean="0">
                <a:latin typeface="Times New Roman" pitchFamily="18" charset="0"/>
              </a:rPr>
              <a:t>ФЕНОЛ</a:t>
            </a:r>
            <a:r>
              <a:rPr lang="sr-Cyrl-CS" sz="1800" smtClean="0">
                <a:latin typeface="Times New Roman" pitchFamily="18" charset="0"/>
              </a:rPr>
              <a:t>, </a:t>
            </a:r>
          </a:p>
          <a:p>
            <a:pPr>
              <a:lnSpc>
                <a:spcPct val="90000"/>
              </a:lnSpc>
            </a:pPr>
            <a:r>
              <a:rPr lang="sr-Cyrl-CS" sz="1800" b="1" smtClean="0">
                <a:latin typeface="Times New Roman" pitchFamily="18" charset="0"/>
                <a:sym typeface="Wingdings" pitchFamily="2" charset="2"/>
              </a:rPr>
              <a:t> </a:t>
            </a:r>
            <a:r>
              <a:rPr lang="sr-Cyrl-CS" sz="1800" b="1" smtClean="0">
                <a:latin typeface="Times New Roman" pitchFamily="18" charset="0"/>
              </a:rPr>
              <a:t>ФОРМАЛДЕХИД</a:t>
            </a:r>
          </a:p>
          <a:p>
            <a:pPr>
              <a:lnSpc>
                <a:spcPct val="90000"/>
              </a:lnSpc>
            </a:pPr>
            <a:r>
              <a:rPr lang="sr-Cyrl-CS" sz="1800" b="1" smtClean="0">
                <a:latin typeface="Times New Roman" pitchFamily="18" charset="0"/>
              </a:rPr>
              <a:t> ГЛУТАРАЛДЕХИД</a:t>
            </a:r>
          </a:p>
          <a:p>
            <a:pPr>
              <a:lnSpc>
                <a:spcPct val="80000"/>
              </a:lnSpc>
            </a:pPr>
            <a:r>
              <a:rPr lang="sr-Cyrl-CS" sz="1800" b="1" smtClean="0">
                <a:latin typeface="Times New Roman" pitchFamily="18" charset="0"/>
              </a:rPr>
              <a:t>ЈОД И ЈОДОФОРЕ </a:t>
            </a:r>
            <a:endParaRPr lang="sr-Cyrl-CS" sz="1800" smtClean="0">
              <a:latin typeface="Times New Roman" pitchFamily="18" charset="0"/>
            </a:endParaRPr>
          </a:p>
          <a:p>
            <a:pPr>
              <a:lnSpc>
                <a:spcPct val="80000"/>
              </a:lnSpc>
            </a:pPr>
            <a:r>
              <a:rPr lang="sr-Cyrl-CS" sz="1800" b="1" smtClean="0">
                <a:latin typeface="Times New Roman" pitchFamily="18" charset="0"/>
              </a:rPr>
              <a:t>ЕТИЛЕН ОКСИД – </a:t>
            </a:r>
            <a:r>
              <a:rPr lang="sr-Cyrl-CS" sz="1800" smtClean="0">
                <a:latin typeface="Times New Roman" pitchFamily="18" charset="0"/>
              </a:rPr>
              <a:t>СМАТРА СЕ ДА ЈЕ ДОБАР ТУБЕРКУЛОЦИД. </a:t>
            </a:r>
          </a:p>
          <a:p>
            <a:pPr>
              <a:lnSpc>
                <a:spcPct val="80000"/>
              </a:lnSpc>
            </a:pPr>
            <a:r>
              <a:rPr lang="sr-Cyrl-CS" sz="1800" b="1" smtClean="0">
                <a:latin typeface="Times New Roman" pitchFamily="18" charset="0"/>
              </a:rPr>
              <a:t>ЈЕДИЊЕЊА ХЛОРА</a:t>
            </a:r>
            <a:r>
              <a:rPr lang="sr-Cyrl-CS" sz="1800" smtClean="0">
                <a:latin typeface="Times New Roman" pitchFamily="18" charset="0"/>
              </a:rPr>
              <a:t> -  натријум хипохлорит. </a:t>
            </a:r>
            <a:endParaRPr lang="sr-Latn-CS" sz="1800" smtClean="0">
              <a:latin typeface="Times New Roman" pitchFamily="18" charset="0"/>
            </a:endParaRPr>
          </a:p>
          <a:p>
            <a:pPr>
              <a:lnSpc>
                <a:spcPct val="80000"/>
              </a:lnSpc>
            </a:pPr>
            <a:r>
              <a:rPr lang="sr-Cyrl-CS" sz="1800" b="1" smtClean="0">
                <a:latin typeface="Times New Roman" pitchFamily="18" charset="0"/>
                <a:sym typeface="Wingdings" pitchFamily="2" charset="2"/>
              </a:rPr>
              <a:t> </a:t>
            </a:r>
            <a:r>
              <a:rPr lang="sr-Cyrl-CS" sz="1800" b="1" smtClean="0">
                <a:latin typeface="Times New Roman" pitchFamily="18" charset="0"/>
              </a:rPr>
              <a:t>АЛКИЛ АМИНИ, ДИАМИН</a:t>
            </a:r>
            <a:r>
              <a:rPr lang="sr-Cyrl-CS" sz="1800" smtClean="0">
                <a:latin typeface="Times New Roman" pitchFamily="18" charset="0"/>
              </a:rPr>
              <a:t> показао се као веома добар микобактерицидни дезинфицијенс ексудата. </a:t>
            </a:r>
            <a:endParaRPr lang="sr-Latn-CS" sz="1800" smtClean="0">
              <a:latin typeface="Times New Roman" pitchFamily="18" charset="0"/>
            </a:endParaRPr>
          </a:p>
        </p:txBody>
      </p:sp>
    </p:spTree>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6" name="Title 1"/>
          <p:cNvSpPr>
            <a:spLocks noGrp="1"/>
          </p:cNvSpPr>
          <p:nvPr>
            <p:ph type="ctrTitle" idx="4294967295"/>
          </p:nvPr>
        </p:nvSpPr>
        <p:spPr>
          <a:xfrm>
            <a:off x="250825" y="1196975"/>
            <a:ext cx="9144000" cy="685800"/>
          </a:xfrm>
        </p:spPr>
        <p:txBody>
          <a:bodyPr>
            <a:normAutofit fontScale="90000"/>
          </a:bodyPr>
          <a:lstStyle/>
          <a:p>
            <a:r>
              <a:rPr lang="sr-Cyrl-CS" sz="2400" b="1" smtClean="0"/>
              <a:t/>
            </a:r>
            <a:br>
              <a:rPr lang="sr-Cyrl-CS" sz="2400" b="1" smtClean="0"/>
            </a:br>
            <a:r>
              <a:rPr lang="sr-Cyrl-CS" sz="2400" b="1" smtClean="0"/>
              <a:t>ФУНГИЦИДНА ЈЕДИЊЕЊА</a:t>
            </a:r>
            <a:r>
              <a:rPr lang="sr-Latn-CS" sz="2400" smtClean="0"/>
              <a:t/>
            </a:r>
            <a:br>
              <a:rPr lang="sr-Latn-CS" sz="2400" smtClean="0"/>
            </a:br>
            <a:endParaRPr lang="sr-Latn-CS" sz="2400" smtClean="0"/>
          </a:p>
        </p:txBody>
      </p:sp>
      <p:sp>
        <p:nvSpPr>
          <p:cNvPr id="47107" name="Subtitle 2"/>
          <p:cNvSpPr>
            <a:spLocks noGrp="1"/>
          </p:cNvSpPr>
          <p:nvPr>
            <p:ph type="subTitle" idx="4294967295"/>
          </p:nvPr>
        </p:nvSpPr>
        <p:spPr>
          <a:xfrm>
            <a:off x="323850" y="2565400"/>
            <a:ext cx="8639175" cy="3459163"/>
          </a:xfrm>
        </p:spPr>
        <p:txBody>
          <a:bodyPr/>
          <a:lstStyle/>
          <a:p>
            <a:pPr marL="0" indent="0">
              <a:lnSpc>
                <a:spcPct val="80000"/>
              </a:lnSpc>
            </a:pPr>
            <a:r>
              <a:rPr lang="sr-Cyrl-CS" sz="2000" smtClean="0"/>
              <a:t>Алкохоли,</a:t>
            </a:r>
          </a:p>
          <a:p>
            <a:pPr marL="0" indent="0">
              <a:lnSpc>
                <a:spcPct val="80000"/>
              </a:lnSpc>
            </a:pPr>
            <a:r>
              <a:rPr lang="sr-Cyrl-CS" sz="2000" smtClean="0"/>
              <a:t> Хлор и хлорна једињења,</a:t>
            </a:r>
          </a:p>
          <a:p>
            <a:pPr marL="0" indent="0">
              <a:lnSpc>
                <a:spcPct val="80000"/>
              </a:lnSpc>
            </a:pPr>
            <a:r>
              <a:rPr lang="sr-Cyrl-CS" sz="2000" smtClean="0"/>
              <a:t> Јод и јодна једињења,</a:t>
            </a:r>
          </a:p>
          <a:p>
            <a:pPr marL="0" indent="0">
              <a:lnSpc>
                <a:spcPct val="80000"/>
              </a:lnSpc>
            </a:pPr>
            <a:r>
              <a:rPr lang="sr-Cyrl-CS" sz="2000" smtClean="0"/>
              <a:t> Оксидациона средства,</a:t>
            </a:r>
          </a:p>
          <a:p>
            <a:pPr marL="0" indent="0">
              <a:lnSpc>
                <a:spcPct val="80000"/>
              </a:lnSpc>
            </a:pPr>
            <a:r>
              <a:rPr lang="sr-Cyrl-CS" sz="2000" smtClean="0"/>
              <a:t> Фенол и његова једињења,</a:t>
            </a:r>
          </a:p>
          <a:p>
            <a:pPr marL="0" indent="0">
              <a:lnSpc>
                <a:spcPct val="80000"/>
              </a:lnSpc>
            </a:pPr>
            <a:r>
              <a:rPr lang="sr-Cyrl-CS" sz="2000" smtClean="0"/>
              <a:t> Алдехиди,</a:t>
            </a:r>
          </a:p>
          <a:p>
            <a:pPr marL="0" indent="0">
              <a:lnSpc>
                <a:spcPct val="80000"/>
              </a:lnSpc>
            </a:pPr>
            <a:r>
              <a:rPr lang="sr-Cyrl-CS" sz="2000" smtClean="0"/>
              <a:t> Етилен оксид,</a:t>
            </a:r>
          </a:p>
          <a:p>
            <a:pPr marL="0" indent="0">
              <a:lnSpc>
                <a:spcPct val="80000"/>
              </a:lnSpc>
            </a:pPr>
            <a:r>
              <a:rPr lang="sr-Cyrl-CS" sz="2000" smtClean="0"/>
              <a:t> Живини оксиди,</a:t>
            </a:r>
          </a:p>
          <a:p>
            <a:pPr marL="0" indent="0">
              <a:lnSpc>
                <a:spcPct val="80000"/>
              </a:lnSpc>
            </a:pPr>
            <a:r>
              <a:rPr lang="sr-Cyrl-CS" sz="2000" smtClean="0"/>
              <a:t> Кватернерна амонијум једињења,</a:t>
            </a:r>
          </a:p>
          <a:p>
            <a:pPr marL="0" indent="0">
              <a:lnSpc>
                <a:spcPct val="80000"/>
              </a:lnSpc>
            </a:pPr>
            <a:r>
              <a:rPr lang="sr-Cyrl-CS" sz="2000" smtClean="0"/>
              <a:t> Амфотерна површинска активна једињења, и др.</a:t>
            </a:r>
            <a:endParaRPr lang="sr-Latn-CS" sz="2000" smtClean="0"/>
          </a:p>
          <a:p>
            <a:pPr marL="0" indent="0">
              <a:lnSpc>
                <a:spcPct val="80000"/>
              </a:lnSpc>
              <a:buFontTx/>
              <a:buNone/>
            </a:pPr>
            <a:endParaRPr lang="sr-Latn-CS" sz="1600" smtClean="0">
              <a:solidFill>
                <a:srgbClr val="898989"/>
              </a:solidFill>
              <a:latin typeface="Times New Roman" pitchFamily="18" charset="0"/>
            </a:endParaRPr>
          </a:p>
        </p:txBody>
      </p:sp>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0" name="Content Placeholder 2"/>
          <p:cNvSpPr>
            <a:spLocks noGrp="1"/>
          </p:cNvSpPr>
          <p:nvPr>
            <p:ph idx="4294967295"/>
          </p:nvPr>
        </p:nvSpPr>
        <p:spPr>
          <a:xfrm>
            <a:off x="0" y="1196975"/>
            <a:ext cx="9144000" cy="5661025"/>
          </a:xfrm>
        </p:spPr>
        <p:txBody>
          <a:bodyPr/>
          <a:lstStyle/>
          <a:p>
            <a:pPr>
              <a:lnSpc>
                <a:spcPct val="80000"/>
              </a:lnSpc>
              <a:buFontTx/>
              <a:buNone/>
            </a:pPr>
            <a:r>
              <a:rPr lang="sr-Cyrl-CS" sz="3000" b="1" smtClean="0"/>
              <a:t>	</a:t>
            </a:r>
            <a:r>
              <a:rPr lang="sr-Cyrl-CS" sz="2800" smtClean="0"/>
              <a:t>.</a:t>
            </a:r>
            <a:endParaRPr lang="sr-Latn-CS" sz="2800" smtClean="0"/>
          </a:p>
          <a:p>
            <a:pPr>
              <a:lnSpc>
                <a:spcPct val="80000"/>
              </a:lnSpc>
              <a:buFontTx/>
              <a:buNone/>
            </a:pPr>
            <a:r>
              <a:rPr lang="sr-Cyrl-CS" sz="2800" b="1" smtClean="0"/>
              <a:t>	</a:t>
            </a:r>
          </a:p>
          <a:p>
            <a:pPr>
              <a:lnSpc>
                <a:spcPct val="80000"/>
              </a:lnSpc>
              <a:buFontTx/>
              <a:buNone/>
            </a:pPr>
            <a:r>
              <a:rPr lang="sr-Cyrl-CS" sz="2800" b="1" smtClean="0"/>
              <a:t>	У СТОМАТОЛОГИЈИ</a:t>
            </a:r>
          </a:p>
          <a:p>
            <a:pPr>
              <a:lnSpc>
                <a:spcPct val="80000"/>
              </a:lnSpc>
              <a:buFontTx/>
              <a:buNone/>
            </a:pPr>
            <a:endParaRPr lang="sr-Latn-CS" sz="2800" smtClean="0"/>
          </a:p>
          <a:p>
            <a:pPr>
              <a:lnSpc>
                <a:spcPct val="80000"/>
              </a:lnSpc>
              <a:buFontTx/>
              <a:buNone/>
            </a:pPr>
            <a:r>
              <a:rPr lang="sr-Cyrl-CS" sz="2800" smtClean="0"/>
              <a:t>У стоматологији се од средстава за дезинфекцију углавном користе:</a:t>
            </a:r>
          </a:p>
          <a:p>
            <a:pPr>
              <a:lnSpc>
                <a:spcPct val="80000"/>
              </a:lnSpc>
            </a:pPr>
            <a:r>
              <a:rPr lang="sr-Cyrl-CS" sz="2800" smtClean="0"/>
              <a:t>изопропил алкохол и </a:t>
            </a:r>
          </a:p>
          <a:p>
            <a:pPr>
              <a:lnSpc>
                <a:spcPct val="80000"/>
              </a:lnSpc>
            </a:pPr>
            <a:r>
              <a:rPr lang="sr-Cyrl-CS" sz="2800" smtClean="0"/>
              <a:t>2% глутаралдехид.</a:t>
            </a:r>
            <a:endParaRPr lang="sr-Latn-CS" sz="2800" smtClean="0"/>
          </a:p>
          <a:p>
            <a:pPr>
              <a:lnSpc>
                <a:spcPct val="80000"/>
              </a:lnSpc>
              <a:buFontTx/>
              <a:buNone/>
            </a:pPr>
            <a:r>
              <a:rPr lang="sr-Cyrl-CS" sz="2800" b="1" smtClean="0"/>
              <a:t>	</a:t>
            </a:r>
          </a:p>
          <a:p>
            <a:pPr>
              <a:lnSpc>
                <a:spcPct val="80000"/>
              </a:lnSpc>
              <a:buFontTx/>
              <a:buNone/>
            </a:pPr>
            <a:r>
              <a:rPr lang="sr-Cyrl-CS" sz="2800" b="1" smtClean="0"/>
              <a:t>	</a:t>
            </a:r>
            <a:endParaRPr lang="sr-Latn-CS" sz="3000" smtClean="0"/>
          </a:p>
        </p:txBody>
      </p:sp>
    </p:spTree>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54" name="Title 1"/>
          <p:cNvSpPr>
            <a:spLocks noGrp="1"/>
          </p:cNvSpPr>
          <p:nvPr>
            <p:ph type="title" idx="4294967295"/>
          </p:nvPr>
        </p:nvSpPr>
        <p:spPr/>
        <p:txBody>
          <a:bodyPr/>
          <a:lstStyle/>
          <a:p>
            <a:r>
              <a:rPr lang="sr-Cyrl-CS" smtClean="0"/>
              <a:t>вироциди</a:t>
            </a:r>
            <a:endParaRPr lang="sr-Latn-CS" smtClean="0"/>
          </a:p>
        </p:txBody>
      </p:sp>
      <p:sp>
        <p:nvSpPr>
          <p:cNvPr id="49155" name="Content Placeholder 2"/>
          <p:cNvSpPr>
            <a:spLocks noGrp="1"/>
          </p:cNvSpPr>
          <p:nvPr>
            <p:ph idx="4294967295"/>
          </p:nvPr>
        </p:nvSpPr>
        <p:spPr>
          <a:xfrm>
            <a:off x="827088" y="2781300"/>
            <a:ext cx="7920037" cy="6858000"/>
          </a:xfrm>
        </p:spPr>
        <p:txBody>
          <a:bodyPr/>
          <a:lstStyle/>
          <a:p>
            <a:pPr>
              <a:lnSpc>
                <a:spcPct val="80000"/>
              </a:lnSpc>
              <a:buFontTx/>
              <a:buNone/>
            </a:pPr>
            <a:r>
              <a:rPr lang="sr-Cyrl-CS" sz="2000" smtClean="0">
                <a:latin typeface="Times New Roman" pitchFamily="18" charset="0"/>
              </a:rPr>
              <a:t>Средства која се препоручују као добри дезинфицијенси против вируса су: </a:t>
            </a:r>
          </a:p>
          <a:p>
            <a:pPr>
              <a:lnSpc>
                <a:spcPct val="80000"/>
              </a:lnSpc>
            </a:pPr>
            <a:r>
              <a:rPr lang="sr-Cyrl-CS" sz="2000" smtClean="0">
                <a:latin typeface="Times New Roman" pitchFamily="18" charset="0"/>
              </a:rPr>
              <a:t>оксидациона средства</a:t>
            </a:r>
          </a:p>
          <a:p>
            <a:pPr>
              <a:lnSpc>
                <a:spcPct val="80000"/>
              </a:lnSpc>
            </a:pPr>
            <a:r>
              <a:rPr lang="sr-Cyrl-CS" sz="2000" smtClean="0">
                <a:latin typeface="Times New Roman" pitchFamily="18" charset="0"/>
              </a:rPr>
              <a:t>халогена једињења, </a:t>
            </a:r>
          </a:p>
          <a:p>
            <a:pPr>
              <a:lnSpc>
                <a:spcPct val="80000"/>
              </a:lnSpc>
            </a:pPr>
            <a:r>
              <a:rPr lang="sr-Cyrl-CS" sz="2000" smtClean="0">
                <a:latin typeface="Times New Roman" pitchFamily="18" charset="0"/>
              </a:rPr>
              <a:t>етилен оксид, </a:t>
            </a:r>
          </a:p>
          <a:p>
            <a:pPr>
              <a:lnSpc>
                <a:spcPct val="80000"/>
              </a:lnSpc>
            </a:pPr>
            <a:r>
              <a:rPr lang="sr-Cyrl-CS" sz="2000" smtClean="0">
                <a:latin typeface="Times New Roman" pitchFamily="18" charset="0"/>
              </a:rPr>
              <a:t>та – пропилактон и </a:t>
            </a:r>
          </a:p>
          <a:p>
            <a:pPr>
              <a:lnSpc>
                <a:spcPct val="80000"/>
              </a:lnSpc>
            </a:pPr>
            <a:r>
              <a:rPr lang="sr-Cyrl-CS" sz="2000" smtClean="0">
                <a:latin typeface="Times New Roman" pitchFamily="18" charset="0"/>
              </a:rPr>
              <a:t>хлорхексидин.</a:t>
            </a:r>
            <a:endParaRPr lang="sr-Latn-CS" sz="2000" smtClean="0">
              <a:latin typeface="Times New Roman" pitchFamily="18" charset="0"/>
            </a:endParaRPr>
          </a:p>
          <a:p>
            <a:pPr>
              <a:lnSpc>
                <a:spcPct val="80000"/>
              </a:lnSpc>
            </a:pPr>
            <a:endParaRPr lang="sr-Latn-CS" sz="2000" smtClean="0">
              <a:latin typeface="Times New Roman" pitchFamily="18" charset="0"/>
            </a:endParaRPr>
          </a:p>
        </p:txBody>
      </p:sp>
    </p:spTree>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78" name="Subtitle 2"/>
          <p:cNvSpPr>
            <a:spLocks noGrp="1"/>
          </p:cNvSpPr>
          <p:nvPr>
            <p:ph type="subTitle" idx="4294967295"/>
          </p:nvPr>
        </p:nvSpPr>
        <p:spPr>
          <a:xfrm>
            <a:off x="179388" y="1700213"/>
            <a:ext cx="8640762" cy="4525962"/>
          </a:xfrm>
        </p:spPr>
        <p:txBody>
          <a:bodyPr/>
          <a:lstStyle/>
          <a:p>
            <a:pPr marL="0" indent="0">
              <a:buFontTx/>
              <a:buNone/>
            </a:pPr>
            <a:r>
              <a:rPr lang="sr-Cyrl-CS" smtClean="0"/>
              <a:t> </a:t>
            </a:r>
            <a:r>
              <a:rPr lang="sr-Cyrl-CS" sz="2800" smtClean="0">
                <a:latin typeface="Times New Roman" pitchFamily="18" charset="0"/>
              </a:rPr>
              <a:t>Узроци најчешћих грешака у извођењу дезинфекције:</a:t>
            </a:r>
          </a:p>
          <a:p>
            <a:pPr marL="0" indent="0"/>
            <a:endParaRPr lang="sr-Latn-CS" sz="2800" smtClean="0">
              <a:latin typeface="Times New Roman" pitchFamily="18" charset="0"/>
            </a:endParaRPr>
          </a:p>
          <a:p>
            <a:pPr marL="0" indent="0"/>
            <a:r>
              <a:rPr lang="sr-Cyrl-CS" sz="2800" smtClean="0">
                <a:latin typeface="Times New Roman" pitchFamily="18" charset="0"/>
              </a:rPr>
              <a:t> недостатак лица који су задужени за надзор над извођењем дезинфекције</a:t>
            </a:r>
          </a:p>
          <a:p>
            <a:pPr marL="0" indent="0"/>
            <a:r>
              <a:rPr lang="sr-Cyrl-CS" sz="2800" smtClean="0">
                <a:latin typeface="Times New Roman" pitchFamily="18" charset="0"/>
              </a:rPr>
              <a:t>недовољно знање медицинског особља о активним супстанцама  дезинфекционих средстава и</a:t>
            </a:r>
            <a:endParaRPr lang="sr-Latn-CS" sz="2800" smtClean="0">
              <a:latin typeface="Times New Roman" pitchFamily="18" charset="0"/>
            </a:endParaRPr>
          </a:p>
          <a:p>
            <a:pPr marL="0" indent="0"/>
            <a:r>
              <a:rPr lang="sr-Cyrl-CS" sz="2800" smtClean="0">
                <a:latin typeface="Times New Roman" pitchFamily="18" charset="0"/>
              </a:rPr>
              <a:t> неправилно припремање радних раствора дезинфицијенаса</a:t>
            </a:r>
            <a:endParaRPr lang="sr-Latn-CS" sz="2800" smtClean="0">
              <a:latin typeface="Times New Roman" pitchFamily="18" charset="0"/>
            </a:endParaRPr>
          </a:p>
          <a:p>
            <a:pPr marL="0" indent="0">
              <a:buFontTx/>
              <a:buNone/>
            </a:pPr>
            <a:endParaRPr lang="sr-Latn-CS" sz="2800" smtClean="0">
              <a:solidFill>
                <a:srgbClr val="898989"/>
              </a:solidFill>
              <a:latin typeface="Times New Roman" pitchFamily="18" charset="0"/>
            </a:endParaRPr>
          </a:p>
        </p:txBody>
      </p:sp>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02" name="Rectangle 2"/>
          <p:cNvSpPr>
            <a:spLocks noGrp="1" noChangeArrowheads="1"/>
          </p:cNvSpPr>
          <p:nvPr>
            <p:ph type="title" idx="4294967295"/>
          </p:nvPr>
        </p:nvSpPr>
        <p:spPr>
          <a:xfrm>
            <a:off x="395288" y="1052513"/>
            <a:ext cx="8458200" cy="1143000"/>
          </a:xfrm>
        </p:spPr>
        <p:txBody>
          <a:bodyPr/>
          <a:lstStyle/>
          <a:p>
            <a:r>
              <a:rPr lang="sr-Cyrl-CS" smtClean="0">
                <a:latin typeface="Times New Roman" pitchFamily="18" charset="0"/>
              </a:rPr>
              <a:t>СТЕРИЛИЗАЦИЈА</a:t>
            </a:r>
            <a:endParaRPr lang="en-US" smtClean="0">
              <a:latin typeface="Times New Roman" pitchFamily="18" charset="0"/>
            </a:endParaRPr>
          </a:p>
        </p:txBody>
      </p:sp>
      <p:sp>
        <p:nvSpPr>
          <p:cNvPr id="30723" name="Rectangle 3"/>
          <p:cNvSpPr>
            <a:spLocks noGrp="1" noChangeArrowheads="1"/>
          </p:cNvSpPr>
          <p:nvPr>
            <p:ph type="body" idx="4294967295"/>
          </p:nvPr>
        </p:nvSpPr>
        <p:spPr>
          <a:xfrm>
            <a:off x="142875" y="2205038"/>
            <a:ext cx="9001125" cy="4300537"/>
          </a:xfrm>
        </p:spPr>
        <p:txBody>
          <a:bodyPr/>
          <a:lstStyle/>
          <a:p>
            <a:pPr marL="0" indent="0" algn="ctr">
              <a:lnSpc>
                <a:spcPct val="90000"/>
              </a:lnSpc>
              <a:buFontTx/>
              <a:buNone/>
            </a:pPr>
            <a:r>
              <a:rPr lang="sr-Cyrl-CS" sz="2400" smtClean="0">
                <a:latin typeface="Times New Roman" pitchFamily="18" charset="0"/>
              </a:rPr>
              <a:t>апсолутан појам</a:t>
            </a:r>
            <a:endParaRPr lang="en-US" sz="2400" smtClean="0">
              <a:latin typeface="Times New Roman" pitchFamily="18" charset="0"/>
            </a:endParaRPr>
          </a:p>
          <a:p>
            <a:pPr marL="0" indent="0">
              <a:lnSpc>
                <a:spcPct val="90000"/>
              </a:lnSpc>
            </a:pPr>
            <a:endParaRPr lang="sr-Latn-CS" sz="2400" smtClean="0">
              <a:latin typeface="Times New Roman" pitchFamily="18" charset="0"/>
            </a:endParaRPr>
          </a:p>
          <a:p>
            <a:pPr marL="0" indent="0">
              <a:lnSpc>
                <a:spcPct val="90000"/>
              </a:lnSpc>
              <a:buFontTx/>
              <a:buNone/>
            </a:pPr>
            <a:r>
              <a:rPr lang="sr-Cyrl-CS" sz="2400" b="1" smtClean="0">
                <a:effectLst>
                  <a:outerShdw blurRad="38100" dist="38100" dir="2700000" algn="tl">
                    <a:srgbClr val="C0C0C0"/>
                  </a:outerShdw>
                </a:effectLst>
                <a:latin typeface="Times New Roman" pitchFamily="18" charset="0"/>
              </a:rPr>
              <a:t>СТЕРИЛИЗАЦИЈА</a:t>
            </a:r>
            <a:r>
              <a:rPr lang="sr-Latn-CS" sz="2400" b="1" smtClean="0">
                <a:effectLst>
                  <a:outerShdw blurRad="38100" dist="38100" dir="2700000" algn="tl">
                    <a:srgbClr val="C0C0C0"/>
                  </a:outerShdw>
                </a:effectLst>
                <a:latin typeface="Times New Roman" pitchFamily="18" charset="0"/>
              </a:rPr>
              <a:t> </a:t>
            </a:r>
            <a:r>
              <a:rPr lang="en-US" sz="2400" smtClean="0">
                <a:latin typeface="Times New Roman" pitchFamily="18" charset="0"/>
              </a:rPr>
              <a:t>-</a:t>
            </a:r>
            <a:r>
              <a:rPr lang="sr-Cyrl-CS" sz="2400" smtClean="0">
                <a:latin typeface="Times New Roman" pitchFamily="18" charset="0"/>
              </a:rPr>
              <a:t> поступак којим се</a:t>
            </a:r>
            <a:r>
              <a:rPr lang="sr-Latn-CS" sz="2400" smtClean="0">
                <a:latin typeface="Times New Roman" pitchFamily="18" charset="0"/>
              </a:rPr>
              <a:t> </a:t>
            </a:r>
            <a:r>
              <a:rPr lang="sr-Cyrl-CS" sz="2400" smtClean="0">
                <a:latin typeface="Times New Roman" pitchFamily="18" charset="0"/>
              </a:rPr>
              <a:t>убијају или уклањају сви </a:t>
            </a:r>
            <a:r>
              <a:rPr lang="sr-Cyrl-CS" sz="2400" b="1" smtClean="0">
                <a:effectLst>
                  <a:outerShdw blurRad="38100" dist="38100" dir="2700000" algn="tl">
                    <a:srgbClr val="C0C0C0"/>
                  </a:outerShdw>
                </a:effectLst>
                <a:latin typeface="Times New Roman" pitchFamily="18" charset="0"/>
              </a:rPr>
              <a:t>ЖИВИ</a:t>
            </a:r>
            <a:r>
              <a:rPr lang="sr-Latn-CS" sz="2400" smtClean="0">
                <a:latin typeface="Times New Roman" pitchFamily="18" charset="0"/>
              </a:rPr>
              <a:t> </a:t>
            </a:r>
            <a:r>
              <a:rPr lang="sr-Cyrl-CS" sz="2400" smtClean="0">
                <a:latin typeface="Times New Roman" pitchFamily="18" charset="0"/>
              </a:rPr>
              <a:t>микроорганизми </a:t>
            </a:r>
            <a:r>
              <a:rPr lang="sr-Latn-CS" sz="2400" smtClean="0">
                <a:latin typeface="Times New Roman" pitchFamily="18" charset="0"/>
              </a:rPr>
              <a:t>(</a:t>
            </a:r>
            <a:r>
              <a:rPr lang="sr-Cyrl-CS" sz="2400" smtClean="0">
                <a:latin typeface="Times New Roman" pitchFamily="18" charset="0"/>
              </a:rPr>
              <a:t>споре бактерија</a:t>
            </a:r>
            <a:r>
              <a:rPr lang="sr-Latn-CS" sz="2400" smtClean="0">
                <a:latin typeface="Times New Roman" pitchFamily="18" charset="0"/>
              </a:rPr>
              <a:t>, </a:t>
            </a:r>
            <a:r>
              <a:rPr lang="sr-Cyrl-CS" sz="2400" smtClean="0">
                <a:latin typeface="Times New Roman" pitchFamily="18" charset="0"/>
              </a:rPr>
              <a:t>вегетативни облици бактерија</a:t>
            </a:r>
            <a:r>
              <a:rPr lang="sr-Latn-CS" sz="2400" smtClean="0">
                <a:latin typeface="Times New Roman" pitchFamily="18" charset="0"/>
              </a:rPr>
              <a:t>, </a:t>
            </a:r>
            <a:r>
              <a:rPr lang="sr-Cyrl-CS" sz="2400" smtClean="0">
                <a:latin typeface="Times New Roman" pitchFamily="18" charset="0"/>
              </a:rPr>
              <a:t>вируси</a:t>
            </a:r>
            <a:r>
              <a:rPr lang="sr-Latn-CS" sz="2400" smtClean="0">
                <a:latin typeface="Times New Roman" pitchFamily="18" charset="0"/>
              </a:rPr>
              <a:t>, </a:t>
            </a:r>
            <a:r>
              <a:rPr lang="sr-Cyrl-CS" sz="2400" smtClean="0">
                <a:latin typeface="Times New Roman" pitchFamily="18" charset="0"/>
              </a:rPr>
              <a:t>гљиве</a:t>
            </a:r>
            <a:r>
              <a:rPr lang="sr-Latn-CS" sz="2400" smtClean="0">
                <a:latin typeface="Times New Roman" pitchFamily="18" charset="0"/>
              </a:rPr>
              <a:t>, </a:t>
            </a:r>
            <a:r>
              <a:rPr lang="sr-Cyrl-CS" sz="2400" smtClean="0">
                <a:latin typeface="Times New Roman" pitchFamily="18" charset="0"/>
              </a:rPr>
              <a:t>паразити</a:t>
            </a:r>
            <a:r>
              <a:rPr lang="sr-Latn-CS" sz="2400" smtClean="0">
                <a:latin typeface="Times New Roman" pitchFamily="18" charset="0"/>
              </a:rPr>
              <a:t>). </a:t>
            </a:r>
          </a:p>
          <a:p>
            <a:pPr marL="0" indent="0">
              <a:lnSpc>
                <a:spcPct val="90000"/>
              </a:lnSpc>
              <a:buFontTx/>
              <a:buNone/>
            </a:pPr>
            <a:endParaRPr lang="sr-Latn-CS" sz="2400" smtClean="0">
              <a:latin typeface="Times New Roman" pitchFamily="18" charset="0"/>
            </a:endParaRPr>
          </a:p>
          <a:p>
            <a:pPr marL="0" indent="0">
              <a:lnSpc>
                <a:spcPct val="90000"/>
              </a:lnSpc>
            </a:pPr>
            <a:r>
              <a:rPr lang="sr-Cyrl-CS" sz="2400" smtClean="0">
                <a:latin typeface="Times New Roman" pitchFamily="18" charset="0"/>
              </a:rPr>
              <a:t>Не постоји степен стерилизације</a:t>
            </a:r>
            <a:r>
              <a:rPr lang="sr-Latn-CS" sz="2400" smtClean="0">
                <a:latin typeface="Times New Roman" pitchFamily="18" charset="0"/>
              </a:rPr>
              <a:t>.</a:t>
            </a:r>
          </a:p>
          <a:p>
            <a:pPr marL="0" indent="0">
              <a:lnSpc>
                <a:spcPct val="90000"/>
              </a:lnSpc>
              <a:buFontTx/>
              <a:buNone/>
            </a:pPr>
            <a:endParaRPr lang="sr-Cyrl-CS" sz="2800" b="1" smtClean="0">
              <a:latin typeface="Times New Roman" pitchFamily="18"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a:xfrm>
            <a:off x="2339975" y="1412875"/>
            <a:ext cx="3995738" cy="698500"/>
          </a:xfrm>
        </p:spPr>
        <p:txBody>
          <a:bodyPr>
            <a:normAutofit/>
          </a:bodyPr>
          <a:lstStyle/>
          <a:p>
            <a:r>
              <a:rPr lang="sr-Cyrl-CS" sz="3200" b="1" smtClean="0">
                <a:effectLst>
                  <a:outerShdw blurRad="38100" dist="38100" dir="2700000" algn="tl">
                    <a:srgbClr val="C0C0C0"/>
                  </a:outerShdw>
                </a:effectLst>
              </a:rPr>
              <a:t>ДЕЗИНФЕКЦИЈА</a:t>
            </a:r>
            <a:endParaRPr lang="sr-Latn-CS" sz="3200" b="1" smtClean="0">
              <a:effectLst>
                <a:outerShdw blurRad="38100" dist="38100" dir="2700000" algn="tl">
                  <a:srgbClr val="C0C0C0"/>
                </a:outerShdw>
              </a:effectLst>
            </a:endParaRPr>
          </a:p>
        </p:txBody>
      </p:sp>
      <p:sp>
        <p:nvSpPr>
          <p:cNvPr id="6147" name="Subtitle 2"/>
          <p:cNvSpPr>
            <a:spLocks noGrp="1"/>
          </p:cNvSpPr>
          <p:nvPr>
            <p:ph type="subTitle" idx="4294967295"/>
          </p:nvPr>
        </p:nvSpPr>
        <p:spPr>
          <a:xfrm>
            <a:off x="755650" y="2205038"/>
            <a:ext cx="8064500" cy="5151437"/>
          </a:xfrm>
        </p:spPr>
        <p:txBody>
          <a:bodyPr/>
          <a:lstStyle/>
          <a:p>
            <a:pPr marL="0" indent="0">
              <a:buFontTx/>
              <a:buNone/>
            </a:pPr>
            <a:r>
              <a:rPr lang="sr-Cyrl-CS" sz="2800" smtClean="0"/>
              <a:t>Дезинфекција -</a:t>
            </a:r>
            <a:r>
              <a:rPr lang="en-US" sz="2800" smtClean="0"/>
              <a:t> </a:t>
            </a:r>
            <a:r>
              <a:rPr lang="sr-Cyrl-CS" sz="2800" smtClean="0"/>
              <a:t>скуп мера и поступака којима се</a:t>
            </a:r>
            <a:r>
              <a:rPr lang="sr-Latn-CS" sz="2800" smtClean="0"/>
              <a:t> </a:t>
            </a:r>
            <a:r>
              <a:rPr lang="sr-Cyrl-CS" sz="2800" smtClean="0"/>
              <a:t>убијањем или уклањањем,</a:t>
            </a:r>
            <a:r>
              <a:rPr lang="sr-Latn-CS" sz="2800" smtClean="0"/>
              <a:t> </a:t>
            </a:r>
            <a:r>
              <a:rPr lang="sr-Cyrl-CS" sz="2800" smtClean="0"/>
              <a:t>физичким или хемијским путем смањује број живих микроорганизама.</a:t>
            </a:r>
            <a:endParaRPr lang="sr-Latn-CS" sz="2800" smtClean="0"/>
          </a:p>
          <a:p>
            <a:pPr marL="0" indent="0">
              <a:buFontTx/>
              <a:buNone/>
            </a:pPr>
            <a:r>
              <a:rPr lang="sr-Cyrl-CS" sz="2800" smtClean="0"/>
              <a:t>(број штетних микроорганизама се своди на вредности безопасне по здравље човека)</a:t>
            </a:r>
            <a:r>
              <a:rPr lang="sr-Latn-CS" sz="2800" smtClean="0"/>
              <a:t> </a:t>
            </a:r>
            <a:endParaRPr lang="sr-Cyrl-CS" sz="2800" smtClean="0"/>
          </a:p>
          <a:p>
            <a:pPr marL="0" indent="0">
              <a:buFontTx/>
              <a:buNone/>
            </a:pPr>
            <a:endParaRPr lang="sr-Latn-CS" sz="2800" smtClean="0"/>
          </a:p>
          <a:p>
            <a:pPr marL="0" indent="0">
              <a:buFontTx/>
              <a:buNone/>
            </a:pPr>
            <a:endParaRPr lang="sr-Latn-CS" sz="2800" smtClean="0"/>
          </a:p>
        </p:txBody>
      </p:sp>
    </p:spTree>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a:xfrm>
            <a:off x="0" y="1268413"/>
            <a:ext cx="9144000" cy="762000"/>
          </a:xfrm>
        </p:spPr>
        <p:txBody>
          <a:bodyPr>
            <a:normAutofit/>
          </a:bodyPr>
          <a:lstStyle/>
          <a:p>
            <a:r>
              <a:rPr lang="sr-Cyrl-CS" sz="2100" b="1" smtClean="0">
                <a:effectLst>
                  <a:outerShdw blurRad="38100" dist="38100" dir="2700000" algn="tl">
                    <a:srgbClr val="C0C0C0"/>
                  </a:outerShdw>
                </a:effectLst>
                <a:latin typeface="Times New Roman" pitchFamily="18" charset="0"/>
              </a:rPr>
              <a:t>ШТА СЕ СТЕРИЛИШЕ?</a:t>
            </a:r>
            <a:endParaRPr lang="sr-Latn-CS" sz="2100" b="1" smtClean="0">
              <a:effectLst>
                <a:outerShdw blurRad="38100" dist="38100" dir="2700000" algn="tl">
                  <a:srgbClr val="C0C0C0"/>
                </a:outerShdw>
              </a:effectLst>
              <a:latin typeface="Times New Roman" pitchFamily="18" charset="0"/>
            </a:endParaRPr>
          </a:p>
        </p:txBody>
      </p:sp>
      <p:sp>
        <p:nvSpPr>
          <p:cNvPr id="52227" name="Subtitle 2"/>
          <p:cNvSpPr>
            <a:spLocks noGrp="1"/>
          </p:cNvSpPr>
          <p:nvPr>
            <p:ph type="subTitle" idx="4294967295"/>
          </p:nvPr>
        </p:nvSpPr>
        <p:spPr>
          <a:xfrm>
            <a:off x="0" y="2393950"/>
            <a:ext cx="9144000" cy="4464050"/>
          </a:xfrm>
        </p:spPr>
        <p:txBody>
          <a:bodyPr/>
          <a:lstStyle/>
          <a:p>
            <a:pPr marL="0" indent="0">
              <a:lnSpc>
                <a:spcPct val="90000"/>
              </a:lnSpc>
            </a:pPr>
            <a:r>
              <a:rPr lang="sr-Cyrl-CS" sz="2800" smtClean="0">
                <a:latin typeface="Times New Roman" pitchFamily="18" charset="0"/>
              </a:rPr>
              <a:t>постељина, хир.одећа, завоји, материјал за шавове, конац, газе, хируршки сетови итд.,</a:t>
            </a:r>
          </a:p>
          <a:p>
            <a:pPr marL="0" indent="0">
              <a:lnSpc>
                <a:spcPct val="90000"/>
              </a:lnSpc>
            </a:pPr>
            <a:r>
              <a:rPr lang="sr-Cyrl-CS" sz="2800" smtClean="0">
                <a:latin typeface="Times New Roman" pitchFamily="18" charset="0"/>
              </a:rPr>
              <a:t> за микробиологију стерилише се лаб. посуђе, петри шоље, пипете, дијафрагмални филтери, итд.</a:t>
            </a:r>
          </a:p>
          <a:p>
            <a:pPr marL="0" indent="0">
              <a:lnSpc>
                <a:spcPct val="90000"/>
              </a:lnSpc>
            </a:pPr>
            <a:r>
              <a:rPr lang="sr-Cyrl-CS" sz="2800" smtClean="0">
                <a:latin typeface="Times New Roman" pitchFamily="18" charset="0"/>
              </a:rPr>
              <a:t> шприцеви, игле за једнократну употребу, катетери, ланцете, трансфузиона и инфузиона опрема, апарати за анестезију, протезе итд.</a:t>
            </a:r>
          </a:p>
          <a:p>
            <a:pPr marL="0" indent="0">
              <a:lnSpc>
                <a:spcPct val="90000"/>
              </a:lnSpc>
            </a:pPr>
            <a:r>
              <a:rPr lang="sr-Cyrl-CS" sz="2800" smtClean="0">
                <a:latin typeface="Times New Roman" pitchFamily="18" charset="0"/>
              </a:rPr>
              <a:t>центрифуге, аналитичке ваге, апарати за спектрофотометрију и друга разна опрема која се користи у производњи лекова</a:t>
            </a:r>
            <a:r>
              <a:rPr lang="sr-Cyrl-CS" sz="2800" smtClean="0"/>
              <a:t>.</a:t>
            </a:r>
            <a:endParaRPr lang="sr-Latn-CS" sz="2800" smtClean="0"/>
          </a:p>
        </p:txBody>
      </p:sp>
    </p:spTree>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50" name="Title 1"/>
          <p:cNvSpPr>
            <a:spLocks noGrp="1"/>
          </p:cNvSpPr>
          <p:nvPr>
            <p:ph type="ctrTitle" idx="4294967295"/>
          </p:nvPr>
        </p:nvSpPr>
        <p:spPr>
          <a:xfrm>
            <a:off x="250825" y="908050"/>
            <a:ext cx="9144000" cy="838200"/>
          </a:xfrm>
        </p:spPr>
        <p:txBody>
          <a:bodyPr>
            <a:normAutofit fontScale="90000"/>
          </a:bodyPr>
          <a:lstStyle/>
          <a:p>
            <a:pPr algn="l"/>
            <a:r>
              <a:rPr lang="sr-Cyrl-CS" sz="2800" b="1" smtClean="0">
                <a:latin typeface="Times New Roman" pitchFamily="18" charset="0"/>
              </a:rPr>
              <a:t>При вршењу избора начина стерилизације треба анализирати следеће:</a:t>
            </a:r>
            <a:endParaRPr lang="sr-Latn-CS" sz="2800" b="1" smtClean="0">
              <a:latin typeface="Times New Roman" pitchFamily="18" charset="0"/>
            </a:endParaRPr>
          </a:p>
        </p:txBody>
      </p:sp>
      <p:sp>
        <p:nvSpPr>
          <p:cNvPr id="53251" name="Subtitle 2"/>
          <p:cNvSpPr>
            <a:spLocks noGrp="1"/>
          </p:cNvSpPr>
          <p:nvPr>
            <p:ph type="subTitle" idx="4294967295"/>
          </p:nvPr>
        </p:nvSpPr>
        <p:spPr>
          <a:xfrm>
            <a:off x="250825" y="1844675"/>
            <a:ext cx="8712200" cy="5659438"/>
          </a:xfrm>
        </p:spPr>
        <p:txBody>
          <a:bodyPr/>
          <a:lstStyle/>
          <a:p>
            <a:pPr marL="514350" indent="-514350">
              <a:buFont typeface="Calibri" pitchFamily="34" charset="0"/>
              <a:buAutoNum type="arabicPeriod"/>
            </a:pPr>
            <a:r>
              <a:rPr lang="sr-Cyrl-CS" sz="2700" smtClean="0">
                <a:latin typeface="Times New Roman" pitchFamily="18" charset="0"/>
              </a:rPr>
              <a:t>врсту и величину контаминације</a:t>
            </a:r>
          </a:p>
          <a:p>
            <a:pPr marL="514350" indent="-514350">
              <a:buFont typeface="Calibri" pitchFamily="34" charset="0"/>
              <a:buAutoNum type="arabicPeriod"/>
            </a:pPr>
            <a:r>
              <a:rPr lang="sr-Cyrl-CS" sz="2700" smtClean="0">
                <a:latin typeface="Times New Roman" pitchFamily="18" charset="0"/>
              </a:rPr>
              <a:t>физичко-хемијске особине материјала који се стерилише</a:t>
            </a:r>
          </a:p>
          <a:p>
            <a:pPr marL="514350" indent="-514350">
              <a:buFont typeface="Calibri" pitchFamily="34" charset="0"/>
              <a:buAutoNum type="arabicPeriod"/>
            </a:pPr>
            <a:r>
              <a:rPr lang="sr-Cyrl-CS" sz="2700" smtClean="0">
                <a:latin typeface="Times New Roman" pitchFamily="18" charset="0"/>
              </a:rPr>
              <a:t>сложеност поступка (предмет или производ може бити стерилисан, а да није стерилан ако стерилизацијски поступак није урађен адекватно)</a:t>
            </a:r>
          </a:p>
          <a:p>
            <a:pPr marL="514350" indent="-514350">
              <a:buFont typeface="Calibri" pitchFamily="34" charset="0"/>
              <a:buAutoNum type="arabicPeriod"/>
            </a:pPr>
            <a:r>
              <a:rPr lang="sr-Cyrl-CS" sz="2700" smtClean="0">
                <a:latin typeface="Times New Roman" pitchFamily="18" charset="0"/>
              </a:rPr>
              <a:t>поузданост метода (подразумева одговарајућу опрему, обученост људи и систем превентивних мера заштите)</a:t>
            </a:r>
          </a:p>
          <a:p>
            <a:pPr marL="514350" indent="-514350">
              <a:buFont typeface="Calibri" pitchFamily="34" charset="0"/>
              <a:buAutoNum type="arabicPeriod"/>
            </a:pPr>
            <a:r>
              <a:rPr lang="sr-Cyrl-CS" sz="2700" smtClean="0">
                <a:latin typeface="Times New Roman" pitchFamily="18" charset="0"/>
              </a:rPr>
              <a:t>капацитет и динамику</a:t>
            </a:r>
          </a:p>
          <a:p>
            <a:pPr marL="514350" indent="-514350">
              <a:buFont typeface="Calibri" pitchFamily="34" charset="0"/>
              <a:buAutoNum type="arabicPeriod"/>
            </a:pPr>
            <a:r>
              <a:rPr lang="sr-Cyrl-CS" sz="2700" smtClean="0">
                <a:latin typeface="Times New Roman" pitchFamily="18" charset="0"/>
              </a:rPr>
              <a:t>цену</a:t>
            </a:r>
            <a:endParaRPr lang="sr-Latn-CS" sz="2700" smtClean="0">
              <a:latin typeface="Times New Roman" pitchFamily="18" charset="0"/>
            </a:endParaRPr>
          </a:p>
        </p:txBody>
      </p:sp>
    </p:spTree>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a:xfrm>
            <a:off x="250825" y="1484313"/>
            <a:ext cx="9144000" cy="838200"/>
          </a:xfrm>
        </p:spPr>
        <p:txBody>
          <a:bodyPr>
            <a:noAutofit/>
          </a:bodyPr>
          <a:lstStyle/>
          <a:p>
            <a:pPr algn="l"/>
            <a:r>
              <a:rPr lang="sr-Cyrl-CS" sz="2400" b="1" smtClean="0">
                <a:effectLst>
                  <a:outerShdw blurRad="38100" dist="38100" dir="2700000" algn="tl">
                    <a:srgbClr val="C0C0C0"/>
                  </a:outerShdw>
                </a:effectLst>
                <a:latin typeface="Times New Roman" pitchFamily="18" charset="0"/>
              </a:rPr>
              <a:t>СТЕРИЛИЗАЦИЈСКИ ПОСТУПАК </a:t>
            </a:r>
            <a:r>
              <a:rPr lang="sr-Cyrl-CS" sz="2400" smtClean="0">
                <a:latin typeface="Times New Roman" pitchFamily="18" charset="0"/>
              </a:rPr>
              <a:t>треба да испуни следеће захтеве:</a:t>
            </a:r>
            <a:endParaRPr lang="sr-Latn-CS" sz="2400" smtClean="0">
              <a:latin typeface="Times New Roman" pitchFamily="18" charset="0"/>
            </a:endParaRPr>
          </a:p>
        </p:txBody>
      </p:sp>
      <p:sp>
        <p:nvSpPr>
          <p:cNvPr id="54275" name="Subtitle 2"/>
          <p:cNvSpPr>
            <a:spLocks noGrp="1"/>
          </p:cNvSpPr>
          <p:nvPr>
            <p:ph type="subTitle" idx="4294967295"/>
          </p:nvPr>
        </p:nvSpPr>
        <p:spPr>
          <a:xfrm>
            <a:off x="0" y="2611438"/>
            <a:ext cx="9144000" cy="4246562"/>
          </a:xfrm>
        </p:spPr>
        <p:txBody>
          <a:bodyPr/>
          <a:lstStyle/>
          <a:p>
            <a:pPr marL="514350" indent="-514350">
              <a:buFont typeface="Calibri" pitchFamily="34" charset="0"/>
              <a:buAutoNum type="arabicPeriod"/>
            </a:pPr>
            <a:r>
              <a:rPr lang="sr-Cyrl-CS" sz="2800" smtClean="0">
                <a:latin typeface="Times New Roman" pitchFamily="18" charset="0"/>
              </a:rPr>
              <a:t>треба да уништи максималан број микроорганизама</a:t>
            </a:r>
          </a:p>
          <a:p>
            <a:pPr marL="514350" indent="-514350">
              <a:buFont typeface="Calibri" pitchFamily="34" charset="0"/>
              <a:buAutoNum type="arabicPeriod"/>
            </a:pPr>
            <a:r>
              <a:rPr lang="sr-Cyrl-CS" sz="2800" smtClean="0">
                <a:latin typeface="Times New Roman" pitchFamily="18" charset="0"/>
              </a:rPr>
              <a:t>не сме да оштети предмете – производе</a:t>
            </a:r>
          </a:p>
          <a:p>
            <a:pPr marL="514350" indent="-514350">
              <a:buFont typeface="Calibri" pitchFamily="34" charset="0"/>
              <a:buAutoNum type="arabicPeriod"/>
            </a:pPr>
            <a:r>
              <a:rPr lang="sr-Cyrl-CS" sz="2800" smtClean="0">
                <a:latin typeface="Times New Roman" pitchFamily="18" charset="0"/>
              </a:rPr>
              <a:t>треба да омогући стерилизацију предмета – производа запакованих у различиту, одговарајућу амбалажу која не допушта накнадну контаминацију</a:t>
            </a:r>
          </a:p>
          <a:p>
            <a:pPr marL="514350" indent="-514350">
              <a:buFont typeface="Calibri" pitchFamily="34" charset="0"/>
              <a:buAutoNum type="arabicPeriod"/>
            </a:pPr>
            <a:r>
              <a:rPr lang="sr-Cyrl-CS" sz="2800" smtClean="0">
                <a:latin typeface="Times New Roman" pitchFamily="18" charset="0"/>
              </a:rPr>
              <a:t>не сме бити токсичан за околину                                      (радну и животну средину)</a:t>
            </a:r>
          </a:p>
          <a:p>
            <a:pPr marL="514350" indent="-514350">
              <a:buFont typeface="Calibri" pitchFamily="34" charset="0"/>
              <a:buAutoNum type="arabicPeriod"/>
            </a:pPr>
            <a:r>
              <a:rPr lang="sr-Cyrl-CS" sz="2800" smtClean="0">
                <a:latin typeface="Times New Roman" pitchFamily="18" charset="0"/>
              </a:rPr>
              <a:t>треба да буде економичан</a:t>
            </a:r>
            <a:endParaRPr lang="sr-Latn-CS" sz="2800" smtClean="0">
              <a:latin typeface="Times New Roman" pitchFamily="18" charset="0"/>
            </a:endParaRPr>
          </a:p>
        </p:txBody>
      </p:sp>
    </p:spTree>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a:xfrm>
            <a:off x="0" y="1052513"/>
            <a:ext cx="9144000" cy="914400"/>
          </a:xfrm>
        </p:spPr>
        <p:txBody>
          <a:bodyPr>
            <a:normAutofit/>
          </a:bodyPr>
          <a:lstStyle/>
          <a:p>
            <a:r>
              <a:rPr lang="sr-Cyrl-CS" sz="2800" b="1" smtClean="0">
                <a:effectLst>
                  <a:outerShdw blurRad="38100" dist="38100" dir="2700000" algn="tl">
                    <a:srgbClr val="C0C0C0"/>
                  </a:outerShdw>
                </a:effectLst>
              </a:rPr>
              <a:t>УСПЕХ СТЕРИЛИЗАЦИЈЕ </a:t>
            </a:r>
            <a:r>
              <a:rPr lang="sr-Cyrl-CS" sz="2800" smtClean="0"/>
              <a:t>ЗАВИСИ ОД:</a:t>
            </a:r>
            <a:endParaRPr lang="sr-Latn-CS" sz="2800" smtClean="0"/>
          </a:p>
        </p:txBody>
      </p:sp>
      <p:sp>
        <p:nvSpPr>
          <p:cNvPr id="3" name="Subtitle 2"/>
          <p:cNvSpPr>
            <a:spLocks noGrp="1"/>
          </p:cNvSpPr>
          <p:nvPr>
            <p:ph type="subTitle" idx="4294967295"/>
          </p:nvPr>
        </p:nvSpPr>
        <p:spPr>
          <a:xfrm>
            <a:off x="0" y="2133600"/>
            <a:ext cx="9144000" cy="4530725"/>
          </a:xfrm>
        </p:spPr>
        <p:txBody>
          <a:bodyPr>
            <a:normAutofit/>
          </a:bodyPr>
          <a:lstStyle/>
          <a:p>
            <a:pPr marL="514350" indent="-514350">
              <a:buFont typeface="Calibri" pitchFamily="34" charset="0"/>
              <a:buAutoNum type="arabicPeriod"/>
            </a:pPr>
            <a:r>
              <a:rPr lang="sr-Cyrl-CS" sz="2800" smtClean="0">
                <a:latin typeface="Times New Roman" pitchFamily="18" charset="0"/>
              </a:rPr>
              <a:t>броја и отпорности микроорганизама</a:t>
            </a:r>
          </a:p>
          <a:p>
            <a:pPr marL="514350" indent="-514350">
              <a:buFont typeface="Calibri" pitchFamily="34" charset="0"/>
              <a:buAutoNum type="arabicPeriod"/>
            </a:pPr>
            <a:r>
              <a:rPr lang="sr-Cyrl-CS" sz="2800" smtClean="0">
                <a:latin typeface="Times New Roman" pitchFamily="18" charset="0"/>
              </a:rPr>
              <a:t>чистоће предмета, односно нечистоће- органске материје, беланчевине (крв, гној), уља, масти…</a:t>
            </a:r>
          </a:p>
          <a:p>
            <a:pPr marL="514350" indent="-514350">
              <a:buFont typeface="Calibri" pitchFamily="34" charset="0"/>
              <a:buAutoNum type="arabicPeriod"/>
            </a:pPr>
            <a:r>
              <a:rPr lang="sr-Cyrl-CS" sz="2800" smtClean="0">
                <a:latin typeface="Times New Roman" pitchFamily="18" charset="0"/>
              </a:rPr>
              <a:t>врсте материјала који стерилишемо</a:t>
            </a:r>
          </a:p>
          <a:p>
            <a:pPr marL="514350" indent="-514350">
              <a:buFont typeface="Calibri" pitchFamily="34" charset="0"/>
              <a:buAutoNum type="arabicPeriod"/>
            </a:pPr>
            <a:r>
              <a:rPr lang="sr-Cyrl-CS" sz="2800" smtClean="0">
                <a:latin typeface="Times New Roman" pitchFamily="18" charset="0"/>
              </a:rPr>
              <a:t>начина стерилизацијског поступка</a:t>
            </a:r>
          </a:p>
          <a:p>
            <a:pPr marL="514350" indent="-514350">
              <a:buFont typeface="Calibri" pitchFamily="34" charset="0"/>
              <a:buAutoNum type="arabicPeriod"/>
            </a:pPr>
            <a:r>
              <a:rPr lang="sr-Cyrl-CS" sz="2800" smtClean="0">
                <a:latin typeface="Times New Roman" pitchFamily="18" charset="0"/>
              </a:rPr>
              <a:t>пенетрационе способности инактивирајућег агенса.</a:t>
            </a:r>
          </a:p>
          <a:p>
            <a:pPr marL="514350" indent="-514350" algn="ctr">
              <a:buFontTx/>
              <a:buNone/>
            </a:pPr>
            <a:endParaRPr lang="sr-Cyrl-CS" sz="2800" b="1" smtClean="0">
              <a:effectLst>
                <a:outerShdw blurRad="38100" dist="38100" dir="2700000" algn="tl">
                  <a:srgbClr val="C0C0C0"/>
                </a:outerShdw>
              </a:effectLst>
              <a:latin typeface="Times New Roman" pitchFamily="18" charset="0"/>
            </a:endParaRPr>
          </a:p>
          <a:p>
            <a:pPr marL="514350" indent="-514350" algn="ctr">
              <a:buFontTx/>
              <a:buNone/>
            </a:pPr>
            <a:r>
              <a:rPr lang="sr-Cyrl-CS" sz="2800" b="1" smtClean="0">
                <a:effectLst>
                  <a:outerShdw blurRad="38100" dist="38100" dir="2700000" algn="tl">
                    <a:srgbClr val="C0C0C0"/>
                  </a:outerShdw>
                </a:effectLst>
              </a:rPr>
              <a:t>СТЕРИЛИЗАЦИЈА ЈЕ СЛОЖЕН, ТЕЖАК                                    И СКУП ПРОЦЕС</a:t>
            </a:r>
            <a:endParaRPr lang="sr-Latn-CS" sz="2800" b="1" smtClean="0">
              <a:effectLst>
                <a:outerShdw blurRad="38100" dist="38100" dir="2700000" algn="tl">
                  <a:srgbClr val="C0C0C0"/>
                </a:outerShdw>
              </a:effectLst>
            </a:endParaRPr>
          </a:p>
        </p:txBody>
      </p:sp>
    </p:spTree>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322" name="Rectangle 2"/>
          <p:cNvSpPr>
            <a:spLocks noGrp="1" noChangeArrowheads="1"/>
          </p:cNvSpPr>
          <p:nvPr>
            <p:ph type="title"/>
          </p:nvPr>
        </p:nvSpPr>
        <p:spPr/>
        <p:txBody>
          <a:bodyPr/>
          <a:lstStyle/>
          <a:p>
            <a:r>
              <a:rPr lang="sr-Cyrl-CS" smtClean="0"/>
              <a:t>ПРОЦЕС СТЕРИЛИЗАЦИЈЕ</a:t>
            </a:r>
            <a:endParaRPr lang="sr-Latn-CS" smtClean="0"/>
          </a:p>
        </p:txBody>
      </p:sp>
      <p:sp>
        <p:nvSpPr>
          <p:cNvPr id="339971" name="Rectangle 3"/>
          <p:cNvSpPr>
            <a:spLocks noGrp="1" noChangeArrowheads="1"/>
          </p:cNvSpPr>
          <p:nvPr>
            <p:ph type="body" idx="1"/>
          </p:nvPr>
        </p:nvSpPr>
        <p:spPr/>
        <p:txBody>
          <a:bodyPr/>
          <a:lstStyle/>
          <a:p>
            <a:pPr>
              <a:lnSpc>
                <a:spcPct val="80000"/>
              </a:lnSpc>
              <a:buFontTx/>
              <a:buNone/>
            </a:pPr>
            <a:r>
              <a:rPr lang="sr-Cyrl-CS" sz="2800" b="1" smtClean="0">
                <a:effectLst>
                  <a:outerShdw blurRad="38100" dist="38100" dir="2700000" algn="tl">
                    <a:srgbClr val="C0C0C0"/>
                  </a:outerShdw>
                </a:effectLst>
              </a:rPr>
              <a:t>1. Чишћење</a:t>
            </a:r>
          </a:p>
          <a:p>
            <a:pPr>
              <a:lnSpc>
                <a:spcPct val="80000"/>
              </a:lnSpc>
              <a:buFontTx/>
              <a:buNone/>
            </a:pPr>
            <a:endParaRPr lang="sr-Cyrl-CS" sz="2800" smtClean="0">
              <a:solidFill>
                <a:srgbClr val="FFFF99"/>
              </a:solidFill>
            </a:endParaRPr>
          </a:p>
          <a:p>
            <a:pPr>
              <a:lnSpc>
                <a:spcPct val="80000"/>
              </a:lnSpc>
              <a:buFontTx/>
              <a:buNone/>
            </a:pPr>
            <a:r>
              <a:rPr lang="sr-Cyrl-CS" sz="2800" b="1" smtClean="0">
                <a:effectLst>
                  <a:outerShdw blurRad="38100" dist="38100" dir="2700000" algn="tl">
                    <a:srgbClr val="C0C0C0"/>
                  </a:outerShdw>
                </a:effectLst>
              </a:rPr>
              <a:t>2. Паковање </a:t>
            </a:r>
          </a:p>
          <a:p>
            <a:pPr>
              <a:lnSpc>
                <a:spcPct val="80000"/>
              </a:lnSpc>
              <a:buFontTx/>
              <a:buNone/>
            </a:pPr>
            <a:endParaRPr lang="sr-Cyrl-CS" sz="2800" smtClean="0">
              <a:solidFill>
                <a:srgbClr val="FFFF99"/>
              </a:solidFill>
            </a:endParaRPr>
          </a:p>
          <a:p>
            <a:pPr>
              <a:lnSpc>
                <a:spcPct val="80000"/>
              </a:lnSpc>
              <a:buFontTx/>
              <a:buNone/>
            </a:pPr>
            <a:r>
              <a:rPr lang="sr-Cyrl-CS" sz="2800" b="1" smtClean="0">
                <a:effectLst>
                  <a:outerShdw blurRad="38100" dist="38100" dir="2700000" algn="tl">
                    <a:srgbClr val="C0C0C0"/>
                  </a:outerShdw>
                </a:effectLst>
              </a:rPr>
              <a:t>3. Стерилизација (Контрола пуњења и изложености)</a:t>
            </a:r>
          </a:p>
          <a:p>
            <a:pPr>
              <a:lnSpc>
                <a:spcPct val="80000"/>
              </a:lnSpc>
              <a:buFontTx/>
              <a:buNone/>
            </a:pPr>
            <a:endParaRPr lang="sr-Cyrl-CS" sz="2800" smtClean="0">
              <a:solidFill>
                <a:srgbClr val="FFFF99"/>
              </a:solidFill>
            </a:endParaRPr>
          </a:p>
          <a:p>
            <a:pPr>
              <a:lnSpc>
                <a:spcPct val="80000"/>
              </a:lnSpc>
              <a:buFontTx/>
              <a:buNone/>
            </a:pPr>
            <a:r>
              <a:rPr lang="sr-Cyrl-CS" sz="2800" b="1" smtClean="0">
                <a:effectLst>
                  <a:outerShdw blurRad="38100" dist="38100" dir="2700000" algn="tl">
                    <a:srgbClr val="C0C0C0"/>
                  </a:outerShdw>
                </a:effectLst>
              </a:rPr>
              <a:t>4. Складиштење </a:t>
            </a:r>
          </a:p>
          <a:p>
            <a:pPr>
              <a:lnSpc>
                <a:spcPct val="80000"/>
              </a:lnSpc>
              <a:buFontTx/>
              <a:buNone/>
            </a:pPr>
            <a:endParaRPr lang="sr-Cyrl-CS" sz="2800" b="1" smtClean="0">
              <a:effectLst>
                <a:outerShdw blurRad="38100" dist="38100" dir="2700000" algn="tl">
                  <a:srgbClr val="C0C0C0"/>
                </a:outerShdw>
              </a:effectLst>
            </a:endParaRPr>
          </a:p>
          <a:p>
            <a:pPr>
              <a:lnSpc>
                <a:spcPct val="80000"/>
              </a:lnSpc>
              <a:buFontTx/>
              <a:buNone/>
            </a:pPr>
            <a:r>
              <a:rPr lang="sr-Cyrl-CS" sz="2800" b="1" smtClean="0">
                <a:effectLst>
                  <a:outerShdw blurRad="38100" dist="38100" dir="2700000" algn="tl">
                    <a:srgbClr val="C0C0C0"/>
                  </a:outerShdw>
                </a:effectLst>
              </a:rPr>
              <a:t>5. Употреба (Контрола изложености и паковања)</a:t>
            </a:r>
          </a:p>
          <a:p>
            <a:pPr>
              <a:lnSpc>
                <a:spcPct val="80000"/>
              </a:lnSpc>
            </a:pPr>
            <a:endParaRPr lang="sr-Cyrl-CS" sz="2800" smtClean="0"/>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Rectangle 2"/>
          <p:cNvSpPr>
            <a:spLocks noGrp="1" noChangeArrowheads="1"/>
          </p:cNvSpPr>
          <p:nvPr>
            <p:ph type="title"/>
          </p:nvPr>
        </p:nvSpPr>
        <p:spPr/>
        <p:txBody>
          <a:bodyPr/>
          <a:lstStyle/>
          <a:p>
            <a:r>
              <a:rPr lang="sr-Cyrl-CS" smtClean="0"/>
              <a:t>МЕТОДЕ СТЕРИЛИЗАЦИЈЕ</a:t>
            </a:r>
            <a:endParaRPr lang="sr-Latn-CS" smtClean="0"/>
          </a:p>
        </p:txBody>
      </p:sp>
      <p:sp>
        <p:nvSpPr>
          <p:cNvPr id="297987" name="Rectangle 3"/>
          <p:cNvSpPr>
            <a:spLocks noGrp="1" noChangeArrowheads="1"/>
          </p:cNvSpPr>
          <p:nvPr>
            <p:ph type="body" idx="1"/>
          </p:nvPr>
        </p:nvSpPr>
        <p:spPr/>
        <p:txBody>
          <a:bodyPr/>
          <a:lstStyle/>
          <a:p>
            <a:pPr>
              <a:lnSpc>
                <a:spcPct val="80000"/>
              </a:lnSpc>
              <a:buFontTx/>
              <a:buNone/>
            </a:pPr>
            <a:r>
              <a:rPr lang="sr-Cyrl-CS" sz="2800" smtClean="0"/>
              <a:t>1. </a:t>
            </a:r>
            <a:r>
              <a:rPr lang="sr-Cyrl-CS" sz="2800" b="1" smtClean="0">
                <a:effectLst>
                  <a:outerShdw blurRad="38100" dist="38100" dir="2700000" algn="tl">
                    <a:srgbClr val="C0C0C0"/>
                  </a:outerShdw>
                </a:effectLst>
              </a:rPr>
              <a:t>ФИЗИЧКЕ</a:t>
            </a:r>
            <a:r>
              <a:rPr lang="sr-Latn-CS" sz="2800" b="1" smtClean="0">
                <a:effectLst>
                  <a:outerShdw blurRad="38100" dist="38100" dir="2700000" algn="tl">
                    <a:srgbClr val="C0C0C0"/>
                  </a:outerShdw>
                </a:effectLst>
              </a:rPr>
              <a:t> </a:t>
            </a:r>
            <a:r>
              <a:rPr lang="sr-Cyrl-CS" sz="2800" b="1" smtClean="0">
                <a:effectLst>
                  <a:outerShdw blurRad="38100" dist="38100" dir="2700000" algn="tl">
                    <a:srgbClr val="C0C0C0"/>
                  </a:outerShdw>
                </a:effectLst>
              </a:rPr>
              <a:t>МЕТОДЕ</a:t>
            </a:r>
            <a:endParaRPr lang="sr-Latn-CS" sz="2800" b="1" smtClean="0">
              <a:effectLst>
                <a:outerShdw blurRad="38100" dist="38100" dir="2700000" algn="tl">
                  <a:srgbClr val="C0C0C0"/>
                </a:outerShdw>
              </a:effectLst>
            </a:endParaRPr>
          </a:p>
          <a:p>
            <a:pPr>
              <a:lnSpc>
                <a:spcPct val="80000"/>
              </a:lnSpc>
            </a:pPr>
            <a:r>
              <a:rPr lang="sr-Cyrl-CS" sz="2800" smtClean="0"/>
              <a:t>топлота</a:t>
            </a:r>
            <a:r>
              <a:rPr lang="sr-Latn-CS" sz="2800" smtClean="0"/>
              <a:t> (</a:t>
            </a:r>
            <a:r>
              <a:rPr lang="sr-Cyrl-CS" sz="2800" smtClean="0"/>
              <a:t>убија микроорганизме</a:t>
            </a:r>
            <a:r>
              <a:rPr lang="sr-Latn-CS" sz="2800" smtClean="0"/>
              <a:t>)</a:t>
            </a:r>
          </a:p>
          <a:p>
            <a:pPr>
              <a:lnSpc>
                <a:spcPct val="80000"/>
              </a:lnSpc>
            </a:pPr>
            <a:r>
              <a:rPr lang="sr-Cyrl-CS" sz="2800" smtClean="0"/>
              <a:t>радијација</a:t>
            </a:r>
            <a:r>
              <a:rPr lang="sr-Latn-CS" sz="2800" smtClean="0"/>
              <a:t> (</a:t>
            </a:r>
            <a:r>
              <a:rPr lang="sr-Cyrl-CS" sz="2800" smtClean="0"/>
              <a:t>убија микроорганизме</a:t>
            </a:r>
            <a:r>
              <a:rPr lang="sr-Latn-CS" sz="2800" smtClean="0"/>
              <a:t>)</a:t>
            </a:r>
          </a:p>
          <a:p>
            <a:pPr>
              <a:lnSpc>
                <a:spcPct val="80000"/>
              </a:lnSpc>
            </a:pPr>
            <a:r>
              <a:rPr lang="sr-Cyrl-CS" sz="2800" smtClean="0"/>
              <a:t>филтрација</a:t>
            </a:r>
            <a:r>
              <a:rPr lang="sr-Latn-CS" sz="2800" smtClean="0"/>
              <a:t> (</a:t>
            </a:r>
            <a:r>
              <a:rPr lang="sr-Cyrl-CS" sz="2800" smtClean="0"/>
              <a:t>уклања микроорганизме</a:t>
            </a:r>
            <a:r>
              <a:rPr lang="sr-Latn-CS" sz="2800" smtClean="0"/>
              <a:t>)</a:t>
            </a:r>
            <a:endParaRPr lang="sr-Cyrl-CS" sz="2800" smtClean="0"/>
          </a:p>
          <a:p>
            <a:pPr>
              <a:lnSpc>
                <a:spcPct val="80000"/>
              </a:lnSpc>
              <a:buFontTx/>
              <a:buNone/>
            </a:pPr>
            <a:r>
              <a:rPr lang="sr-Cyrl-CS" sz="2800" smtClean="0"/>
              <a:t>2. </a:t>
            </a:r>
            <a:r>
              <a:rPr lang="sr-Cyrl-CS" sz="2800" b="1" smtClean="0">
                <a:effectLst>
                  <a:outerShdw blurRad="38100" dist="38100" dir="2700000" algn="tl">
                    <a:srgbClr val="C0C0C0"/>
                  </a:outerShdw>
                </a:effectLst>
              </a:rPr>
              <a:t>ХЕМИЈСКЕ МЕТОДЕ</a:t>
            </a:r>
            <a:endParaRPr lang="sr-Latn-CS" sz="2800" b="1" smtClean="0">
              <a:effectLst>
                <a:outerShdw blurRad="38100" dist="38100" dir="2700000" algn="tl">
                  <a:srgbClr val="C0C0C0"/>
                </a:outerShdw>
              </a:effectLst>
            </a:endParaRPr>
          </a:p>
          <a:p>
            <a:pPr>
              <a:lnSpc>
                <a:spcPct val="80000"/>
              </a:lnSpc>
            </a:pPr>
            <a:r>
              <a:rPr lang="sr-Latn-CS" sz="2800" smtClean="0"/>
              <a:t>etilen oksid (</a:t>
            </a:r>
            <a:r>
              <a:rPr lang="sr-Cyrl-CS" sz="2800" smtClean="0"/>
              <a:t>убија микроорганизме</a:t>
            </a:r>
            <a:r>
              <a:rPr lang="sr-Latn-CS" sz="2800" smtClean="0"/>
              <a:t>)</a:t>
            </a:r>
          </a:p>
          <a:p>
            <a:pPr>
              <a:lnSpc>
                <a:spcPct val="80000"/>
              </a:lnSpc>
            </a:pPr>
            <a:r>
              <a:rPr lang="sr-Latn-CS" sz="2800" smtClean="0"/>
              <a:t>formaldehid (</a:t>
            </a:r>
            <a:r>
              <a:rPr lang="sr-Cyrl-CS" sz="2800" smtClean="0"/>
              <a:t>убија микроорганизме</a:t>
            </a:r>
            <a:r>
              <a:rPr lang="sr-Latn-CS" sz="2800" smtClean="0"/>
              <a:t>)</a:t>
            </a:r>
          </a:p>
          <a:p>
            <a:pPr>
              <a:lnSpc>
                <a:spcPct val="80000"/>
              </a:lnSpc>
            </a:pPr>
            <a:r>
              <a:rPr lang="sr-Latn-CS" sz="2800" smtClean="0"/>
              <a:t>vodonik peroksid (</a:t>
            </a:r>
            <a:r>
              <a:rPr lang="sr-Cyrl-CS" sz="2800" smtClean="0"/>
              <a:t>убија микроорганизме</a:t>
            </a:r>
            <a:r>
              <a:rPr lang="sr-Latn-CS" sz="2800" smtClean="0"/>
              <a:t>)</a:t>
            </a:r>
          </a:p>
          <a:p>
            <a:pPr>
              <a:lnSpc>
                <a:spcPct val="80000"/>
              </a:lnSpc>
            </a:pPr>
            <a:r>
              <a:rPr lang="sr-Latn-CS" sz="2800" smtClean="0"/>
              <a:t>glutaraldehid (</a:t>
            </a:r>
            <a:r>
              <a:rPr lang="sr-Cyrl-CS" sz="2800" smtClean="0"/>
              <a:t>убија микроорганизме</a:t>
            </a:r>
            <a:r>
              <a:rPr lang="sr-Latn-CS" sz="2800" smtClean="0"/>
              <a:t>)</a:t>
            </a:r>
          </a:p>
          <a:p>
            <a:pPr>
              <a:lnSpc>
                <a:spcPct val="80000"/>
              </a:lnSpc>
            </a:pPr>
            <a:r>
              <a:rPr lang="sr-Latn-CS" sz="2800" smtClean="0"/>
              <a:t>persirćetna kiselina (</a:t>
            </a:r>
            <a:r>
              <a:rPr lang="sr-Cyrl-CS" sz="2800" smtClean="0"/>
              <a:t>убија микроорганизме</a:t>
            </a:r>
            <a:r>
              <a:rPr lang="sr-Latn-CS" sz="2800" smtClean="0"/>
              <a:t>)</a:t>
            </a:r>
          </a:p>
          <a:p>
            <a:pPr>
              <a:lnSpc>
                <a:spcPct val="80000"/>
              </a:lnSpc>
            </a:pPr>
            <a:endParaRPr lang="sr-Latn-CS" sz="2800" smtClean="0"/>
          </a:p>
          <a:p>
            <a:pPr>
              <a:lnSpc>
                <a:spcPct val="80000"/>
              </a:lnSpc>
            </a:pPr>
            <a:endParaRPr lang="sr-Latn-CS" sz="2800" smtClean="0"/>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Rectangle 3"/>
          <p:cNvSpPr>
            <a:spLocks noGrp="1" noChangeArrowheads="1"/>
          </p:cNvSpPr>
          <p:nvPr>
            <p:ph type="body" idx="4294967295"/>
          </p:nvPr>
        </p:nvSpPr>
        <p:spPr>
          <a:xfrm>
            <a:off x="323850" y="1268413"/>
            <a:ext cx="8496300" cy="4392612"/>
          </a:xfrm>
        </p:spPr>
        <p:txBody>
          <a:bodyPr>
            <a:normAutofit/>
          </a:bodyPr>
          <a:lstStyle/>
          <a:p>
            <a:pPr marL="514350" indent="-514350" algn="ctr">
              <a:buFontTx/>
              <a:buNone/>
            </a:pPr>
            <a:r>
              <a:rPr lang="sr-Cyrl-CS" sz="2000" smtClean="0">
                <a:latin typeface="Times New Roman" pitchFamily="18" charset="0"/>
              </a:rPr>
              <a:t>ФИЗИЧКЕ МЕТОДЕ-ТОПЛОТА</a:t>
            </a:r>
            <a:endParaRPr lang="sr-Latn-CS" sz="2000" smtClean="0">
              <a:latin typeface="Times New Roman" pitchFamily="18" charset="0"/>
            </a:endParaRPr>
          </a:p>
          <a:p>
            <a:pPr marL="514350" indent="-514350">
              <a:buFont typeface="Calibri" pitchFamily="34" charset="0"/>
              <a:buAutoNum type="arabicPeriod"/>
            </a:pPr>
            <a:r>
              <a:rPr lang="sr-Cyrl-CS" sz="2000" b="1" smtClean="0">
                <a:effectLst>
                  <a:outerShdw blurRad="38100" dist="38100" dir="2700000" algn="tl">
                    <a:srgbClr val="C0C0C0"/>
                  </a:outerShdw>
                </a:effectLst>
                <a:latin typeface="Times New Roman" pitchFamily="18" charset="0"/>
              </a:rPr>
              <a:t>сува</a:t>
            </a:r>
            <a:r>
              <a:rPr lang="sr-Latn-CS" sz="2000" smtClean="0">
                <a:latin typeface="Times New Roman" pitchFamily="18" charset="0"/>
              </a:rPr>
              <a:t> – </a:t>
            </a:r>
            <a:r>
              <a:rPr lang="sr-Cyrl-CS" sz="2000" smtClean="0">
                <a:latin typeface="Times New Roman" pitchFamily="18" charset="0"/>
              </a:rPr>
              <a:t>убија оксидацијом градивних елемената.</a:t>
            </a:r>
            <a:endParaRPr lang="sr-Latn-CS" sz="2000" smtClean="0">
              <a:latin typeface="Times New Roman" pitchFamily="18" charset="0"/>
            </a:endParaRPr>
          </a:p>
          <a:p>
            <a:pPr marL="514350" indent="-514350">
              <a:buFont typeface="Calibri" pitchFamily="34" charset="0"/>
              <a:buAutoNum type="arabicPeriod"/>
            </a:pPr>
            <a:r>
              <a:rPr lang="sr-Cyrl-CS" sz="2000" b="1" smtClean="0">
                <a:effectLst>
                  <a:outerShdw blurRad="38100" dist="38100" dir="2700000" algn="tl">
                    <a:srgbClr val="C0C0C0"/>
                  </a:outerShdw>
                </a:effectLst>
                <a:latin typeface="Times New Roman" pitchFamily="18" charset="0"/>
              </a:rPr>
              <a:t>влажна</a:t>
            </a:r>
            <a:r>
              <a:rPr lang="sr-Latn-CS" sz="2000" smtClean="0">
                <a:latin typeface="Times New Roman" pitchFamily="18" charset="0"/>
              </a:rPr>
              <a:t> - </a:t>
            </a:r>
            <a:r>
              <a:rPr lang="sr-Cyrl-CS" sz="2000" smtClean="0">
                <a:latin typeface="Times New Roman" pitchFamily="18" charset="0"/>
              </a:rPr>
              <a:t>убија</a:t>
            </a:r>
            <a:r>
              <a:rPr lang="sr-Latn-CS" sz="2000" smtClean="0">
                <a:latin typeface="Times New Roman" pitchFamily="18" charset="0"/>
              </a:rPr>
              <a:t> </a:t>
            </a:r>
            <a:r>
              <a:rPr lang="sr-Cyrl-CS" sz="2000" smtClean="0">
                <a:latin typeface="Times New Roman" pitchFamily="18" charset="0"/>
              </a:rPr>
              <a:t>иреверзибилном денатурацијом функционалних протеина (ензима) и структурних протеина, али и променама на нивоу нуклеинских киселина и мембрана ћелија.</a:t>
            </a:r>
            <a:endParaRPr lang="pl-PL" sz="2000" smtClean="0">
              <a:latin typeface="Times New Roman" pitchFamily="18" charset="0"/>
            </a:endParaRPr>
          </a:p>
          <a:p>
            <a:pPr marL="514350" indent="-514350">
              <a:buFontTx/>
              <a:buNone/>
            </a:pPr>
            <a:r>
              <a:rPr lang="sr-Cyrl-CS" sz="2000" smtClean="0">
                <a:latin typeface="Times New Roman" pitchFamily="18" charset="0"/>
              </a:rPr>
              <a:t>    Температура на</a:t>
            </a:r>
            <a:r>
              <a:rPr lang="pl-PL" sz="2000" smtClean="0">
                <a:latin typeface="Times New Roman" pitchFamily="18" charset="0"/>
              </a:rPr>
              <a:t> </a:t>
            </a:r>
            <a:r>
              <a:rPr lang="sr-Cyrl-CS" sz="2000" smtClean="0">
                <a:latin typeface="Times New Roman" pitchFamily="18" charset="0"/>
              </a:rPr>
              <a:t>којој</a:t>
            </a:r>
            <a:r>
              <a:rPr lang="pl-PL" sz="2000" smtClean="0">
                <a:latin typeface="Times New Roman" pitchFamily="18" charset="0"/>
              </a:rPr>
              <a:t> </a:t>
            </a:r>
            <a:r>
              <a:rPr lang="sr-Cyrl-CS" sz="2000" smtClean="0">
                <a:latin typeface="Times New Roman" pitchFamily="18" charset="0"/>
              </a:rPr>
              <a:t>долази</a:t>
            </a:r>
            <a:r>
              <a:rPr lang="pl-PL" sz="2000" smtClean="0">
                <a:latin typeface="Times New Roman" pitchFamily="18" charset="0"/>
              </a:rPr>
              <a:t> </a:t>
            </a:r>
            <a:r>
              <a:rPr lang="sr-Cyrl-CS" sz="2000" smtClean="0">
                <a:latin typeface="Times New Roman" pitchFamily="18" charset="0"/>
              </a:rPr>
              <a:t>до</a:t>
            </a:r>
            <a:r>
              <a:rPr lang="pl-PL" sz="2000" smtClean="0">
                <a:latin typeface="Times New Roman" pitchFamily="18" charset="0"/>
              </a:rPr>
              <a:t> </a:t>
            </a:r>
            <a:r>
              <a:rPr lang="sr-Cyrl-CS" sz="2000" smtClean="0">
                <a:latin typeface="Times New Roman" pitchFamily="18" charset="0"/>
              </a:rPr>
              <a:t>денатурације</a:t>
            </a:r>
            <a:r>
              <a:rPr lang="pl-PL" sz="2000" smtClean="0">
                <a:latin typeface="Times New Roman" pitchFamily="18" charset="0"/>
              </a:rPr>
              <a:t> </a:t>
            </a:r>
            <a:r>
              <a:rPr lang="sr-Cyrl-CS" sz="2000" smtClean="0">
                <a:latin typeface="Times New Roman" pitchFamily="18" charset="0"/>
              </a:rPr>
              <a:t>протеина</a:t>
            </a:r>
            <a:r>
              <a:rPr lang="pl-PL" sz="2000" smtClean="0">
                <a:latin typeface="Times New Roman" pitchFamily="18" charset="0"/>
              </a:rPr>
              <a:t> </a:t>
            </a:r>
            <a:r>
              <a:rPr lang="sr-Cyrl-CS" sz="2000" smtClean="0">
                <a:latin typeface="Times New Roman" pitchFamily="18" charset="0"/>
              </a:rPr>
              <a:t>обрнуто је пропорционална</a:t>
            </a:r>
            <a:r>
              <a:rPr lang="pl-PL" sz="2000" smtClean="0">
                <a:latin typeface="Times New Roman" pitchFamily="18" charset="0"/>
              </a:rPr>
              <a:t> </a:t>
            </a:r>
            <a:r>
              <a:rPr lang="sr-Cyrl-CS" sz="2000" smtClean="0">
                <a:latin typeface="Times New Roman" pitchFamily="18" charset="0"/>
              </a:rPr>
              <a:t>количини</a:t>
            </a:r>
            <a:r>
              <a:rPr lang="pl-PL" sz="2000" smtClean="0">
                <a:latin typeface="Times New Roman" pitchFamily="18" charset="0"/>
              </a:rPr>
              <a:t> </a:t>
            </a:r>
            <a:r>
              <a:rPr lang="sr-Cyrl-CS" sz="2000" smtClean="0">
                <a:latin typeface="Times New Roman" pitchFamily="18" charset="0"/>
              </a:rPr>
              <a:t>присутне воде</a:t>
            </a:r>
            <a:r>
              <a:rPr lang="pl-PL" sz="2000" smtClean="0">
                <a:latin typeface="Times New Roman" pitchFamily="18" charset="0"/>
              </a:rPr>
              <a:t>:</a:t>
            </a:r>
          </a:p>
          <a:p>
            <a:pPr marL="514350" indent="-514350"/>
            <a:r>
              <a:rPr lang="sr-Cyrl-CS" sz="2000" smtClean="0">
                <a:latin typeface="Times New Roman" pitchFamily="18" charset="0"/>
              </a:rPr>
              <a:t>албумин</a:t>
            </a:r>
            <a:r>
              <a:rPr lang="sr-Latn-CS" sz="2000" smtClean="0">
                <a:latin typeface="Times New Roman" pitchFamily="18" charset="0"/>
              </a:rPr>
              <a:t> + 50% </a:t>
            </a:r>
            <a:r>
              <a:rPr lang="sr-Cyrl-CS" sz="2000" smtClean="0">
                <a:latin typeface="Times New Roman" pitchFamily="18" charset="0"/>
              </a:rPr>
              <a:t>воде</a:t>
            </a:r>
            <a:r>
              <a:rPr lang="sr-Latn-CS" sz="2000" smtClean="0">
                <a:latin typeface="Times New Roman" pitchFamily="18" charset="0"/>
              </a:rPr>
              <a:t> </a:t>
            </a:r>
            <a:r>
              <a:rPr lang="sr-Latn-CS" sz="2000" smtClean="0">
                <a:latin typeface="Times New Roman" pitchFamily="18" charset="0"/>
                <a:sym typeface="Symbol" pitchFamily="18" charset="2"/>
              </a:rPr>
              <a:t></a:t>
            </a:r>
            <a:r>
              <a:rPr lang="sr-Latn-CS" sz="2000" smtClean="0">
                <a:latin typeface="Times New Roman" pitchFamily="18" charset="0"/>
              </a:rPr>
              <a:t> </a:t>
            </a:r>
            <a:r>
              <a:rPr lang="sr-Cyrl-CS" sz="2000" smtClean="0">
                <a:latin typeface="Times New Roman" pitchFamily="18" charset="0"/>
              </a:rPr>
              <a:t>коагулише</a:t>
            </a:r>
            <a:r>
              <a:rPr lang="sr-Latn-CS" sz="2000" smtClean="0">
                <a:latin typeface="Times New Roman" pitchFamily="18" charset="0"/>
              </a:rPr>
              <a:t> </a:t>
            </a:r>
            <a:r>
              <a:rPr lang="sr-Cyrl-CS" sz="2000" smtClean="0">
                <a:latin typeface="Times New Roman" pitchFamily="18" charset="0"/>
              </a:rPr>
              <a:t>на</a:t>
            </a:r>
            <a:r>
              <a:rPr lang="sr-Latn-CS" sz="2000" smtClean="0">
                <a:latin typeface="Times New Roman" pitchFamily="18" charset="0"/>
              </a:rPr>
              <a:t> 56°C</a:t>
            </a:r>
          </a:p>
          <a:p>
            <a:pPr marL="514350" indent="-514350"/>
            <a:r>
              <a:rPr lang="sr-Cyrl-CS" sz="2000" smtClean="0">
                <a:latin typeface="Times New Roman" pitchFamily="18" charset="0"/>
              </a:rPr>
              <a:t>албумин</a:t>
            </a:r>
            <a:r>
              <a:rPr lang="sr-Latn-CS" sz="2000" smtClean="0">
                <a:latin typeface="Times New Roman" pitchFamily="18" charset="0"/>
              </a:rPr>
              <a:t> + 25% </a:t>
            </a:r>
            <a:r>
              <a:rPr lang="sr-Cyrl-CS" sz="2000" smtClean="0">
                <a:latin typeface="Times New Roman" pitchFamily="18" charset="0"/>
              </a:rPr>
              <a:t>воде</a:t>
            </a:r>
            <a:r>
              <a:rPr lang="sr-Latn-CS" sz="2000" smtClean="0">
                <a:latin typeface="Times New Roman" pitchFamily="18" charset="0"/>
              </a:rPr>
              <a:t> </a:t>
            </a:r>
            <a:r>
              <a:rPr lang="sr-Latn-CS" sz="2000" smtClean="0">
                <a:latin typeface="Times New Roman" pitchFamily="18" charset="0"/>
                <a:sym typeface="Symbol" pitchFamily="18" charset="2"/>
              </a:rPr>
              <a:t></a:t>
            </a:r>
            <a:r>
              <a:rPr lang="sr-Latn-CS" sz="2000" smtClean="0">
                <a:latin typeface="Times New Roman" pitchFamily="18" charset="0"/>
              </a:rPr>
              <a:t> </a:t>
            </a:r>
            <a:r>
              <a:rPr lang="sr-Cyrl-CS" sz="2000" smtClean="0">
                <a:latin typeface="Times New Roman" pitchFamily="18" charset="0"/>
              </a:rPr>
              <a:t>коагулише</a:t>
            </a:r>
            <a:r>
              <a:rPr lang="sr-Latn-CS" sz="2000" smtClean="0">
                <a:latin typeface="Times New Roman" pitchFamily="18" charset="0"/>
              </a:rPr>
              <a:t> </a:t>
            </a:r>
            <a:r>
              <a:rPr lang="sr-Cyrl-CS" sz="2000" smtClean="0">
                <a:latin typeface="Times New Roman" pitchFamily="18" charset="0"/>
              </a:rPr>
              <a:t>на</a:t>
            </a:r>
            <a:r>
              <a:rPr lang="sr-Latn-CS" sz="2000" smtClean="0">
                <a:latin typeface="Times New Roman" pitchFamily="18" charset="0"/>
              </a:rPr>
              <a:t> 74°- 80°C</a:t>
            </a:r>
          </a:p>
          <a:p>
            <a:pPr marL="514350" indent="-514350"/>
            <a:r>
              <a:rPr lang="sr-Cyrl-CS" sz="2000" smtClean="0">
                <a:latin typeface="Times New Roman" pitchFamily="18" charset="0"/>
              </a:rPr>
              <a:t>албумин</a:t>
            </a:r>
            <a:r>
              <a:rPr lang="sr-Latn-CS" sz="2000" smtClean="0">
                <a:latin typeface="Times New Roman" pitchFamily="18" charset="0"/>
              </a:rPr>
              <a:t> + 18% </a:t>
            </a:r>
            <a:r>
              <a:rPr lang="sr-Cyrl-CS" sz="2000" smtClean="0">
                <a:latin typeface="Times New Roman" pitchFamily="18" charset="0"/>
              </a:rPr>
              <a:t>воде</a:t>
            </a:r>
            <a:r>
              <a:rPr lang="sr-Latn-CS" sz="2000" smtClean="0">
                <a:latin typeface="Times New Roman" pitchFamily="18" charset="0"/>
              </a:rPr>
              <a:t> </a:t>
            </a:r>
            <a:r>
              <a:rPr lang="sr-Latn-CS" sz="2000" smtClean="0">
                <a:latin typeface="Times New Roman" pitchFamily="18" charset="0"/>
                <a:sym typeface="Symbol" pitchFamily="18" charset="2"/>
              </a:rPr>
              <a:t></a:t>
            </a:r>
            <a:r>
              <a:rPr lang="sr-Latn-CS" sz="2000" smtClean="0">
                <a:latin typeface="Times New Roman" pitchFamily="18" charset="0"/>
              </a:rPr>
              <a:t> </a:t>
            </a:r>
            <a:r>
              <a:rPr lang="sr-Cyrl-CS" sz="2000" smtClean="0">
                <a:latin typeface="Times New Roman" pitchFamily="18" charset="0"/>
              </a:rPr>
              <a:t>коагулише</a:t>
            </a:r>
            <a:r>
              <a:rPr lang="sr-Latn-CS" sz="2000" smtClean="0">
                <a:latin typeface="Times New Roman" pitchFamily="18" charset="0"/>
              </a:rPr>
              <a:t> </a:t>
            </a:r>
            <a:r>
              <a:rPr lang="sr-Cyrl-CS" sz="2000" smtClean="0">
                <a:latin typeface="Times New Roman" pitchFamily="18" charset="0"/>
              </a:rPr>
              <a:t>на</a:t>
            </a:r>
            <a:r>
              <a:rPr lang="sr-Latn-CS" sz="2000" smtClean="0">
                <a:latin typeface="Times New Roman" pitchFamily="18" charset="0"/>
              </a:rPr>
              <a:t> 80°- 90°C</a:t>
            </a:r>
          </a:p>
          <a:p>
            <a:pPr marL="514350" indent="-514350"/>
            <a:r>
              <a:rPr lang="sr-Cyrl-CS" sz="2000" smtClean="0">
                <a:latin typeface="Times New Roman" pitchFamily="18" charset="0"/>
              </a:rPr>
              <a:t>албумин</a:t>
            </a:r>
            <a:r>
              <a:rPr lang="sr-Latn-CS" sz="2000" smtClean="0">
                <a:latin typeface="Times New Roman" pitchFamily="18" charset="0"/>
              </a:rPr>
              <a:t> +   6% </a:t>
            </a:r>
            <a:r>
              <a:rPr lang="sr-Cyrl-CS" sz="2000" smtClean="0">
                <a:latin typeface="Times New Roman" pitchFamily="18" charset="0"/>
              </a:rPr>
              <a:t>воде</a:t>
            </a:r>
            <a:r>
              <a:rPr lang="sr-Latn-CS" sz="2000" smtClean="0">
                <a:latin typeface="Times New Roman" pitchFamily="18" charset="0"/>
              </a:rPr>
              <a:t> </a:t>
            </a:r>
            <a:r>
              <a:rPr lang="sr-Latn-CS" sz="2000" smtClean="0">
                <a:latin typeface="Times New Roman" pitchFamily="18" charset="0"/>
                <a:sym typeface="Symbol" pitchFamily="18" charset="2"/>
              </a:rPr>
              <a:t></a:t>
            </a:r>
            <a:r>
              <a:rPr lang="sr-Latn-CS" sz="2000" smtClean="0">
                <a:latin typeface="Times New Roman" pitchFamily="18" charset="0"/>
              </a:rPr>
              <a:t> </a:t>
            </a:r>
            <a:r>
              <a:rPr lang="sr-Cyrl-CS" sz="2000" smtClean="0">
                <a:latin typeface="Times New Roman" pitchFamily="18" charset="0"/>
              </a:rPr>
              <a:t>коагулише</a:t>
            </a:r>
            <a:r>
              <a:rPr lang="sr-Latn-CS" sz="2000" smtClean="0">
                <a:latin typeface="Times New Roman" pitchFamily="18" charset="0"/>
              </a:rPr>
              <a:t> </a:t>
            </a:r>
            <a:r>
              <a:rPr lang="sr-Cyrl-CS" sz="2000" smtClean="0">
                <a:latin typeface="Times New Roman" pitchFamily="18" charset="0"/>
              </a:rPr>
              <a:t>на</a:t>
            </a:r>
            <a:r>
              <a:rPr lang="sr-Latn-CS" sz="2000" smtClean="0">
                <a:latin typeface="Times New Roman" pitchFamily="18" charset="0"/>
              </a:rPr>
              <a:t> 145°C</a:t>
            </a:r>
          </a:p>
          <a:p>
            <a:pPr marL="514350" indent="-514350"/>
            <a:r>
              <a:rPr lang="sr-Cyrl-CS" sz="2000" smtClean="0">
                <a:latin typeface="Times New Roman" pitchFamily="18" charset="0"/>
              </a:rPr>
              <a:t>албумин</a:t>
            </a:r>
            <a:r>
              <a:rPr lang="sr-Latn-CS" sz="2000" smtClean="0">
                <a:latin typeface="Times New Roman" pitchFamily="18" charset="0"/>
              </a:rPr>
              <a:t> +   0% </a:t>
            </a:r>
            <a:r>
              <a:rPr lang="sr-Cyrl-CS" sz="2000" smtClean="0">
                <a:latin typeface="Times New Roman" pitchFamily="18" charset="0"/>
              </a:rPr>
              <a:t>воде</a:t>
            </a:r>
            <a:r>
              <a:rPr lang="sr-Latn-CS" sz="2000" smtClean="0">
                <a:latin typeface="Times New Roman" pitchFamily="18" charset="0"/>
              </a:rPr>
              <a:t> </a:t>
            </a:r>
            <a:r>
              <a:rPr lang="sr-Latn-CS" sz="2000" smtClean="0">
                <a:latin typeface="Times New Roman" pitchFamily="18" charset="0"/>
                <a:sym typeface="Symbol" pitchFamily="18" charset="2"/>
              </a:rPr>
              <a:t></a:t>
            </a:r>
            <a:r>
              <a:rPr lang="sr-Latn-CS" sz="2000" smtClean="0">
                <a:latin typeface="Times New Roman" pitchFamily="18" charset="0"/>
              </a:rPr>
              <a:t> </a:t>
            </a:r>
            <a:r>
              <a:rPr lang="sr-Cyrl-CS" sz="2000" smtClean="0">
                <a:latin typeface="Times New Roman" pitchFamily="18" charset="0"/>
              </a:rPr>
              <a:t>коагулише</a:t>
            </a:r>
            <a:r>
              <a:rPr lang="sr-Latn-CS" sz="2000" smtClean="0">
                <a:latin typeface="Times New Roman" pitchFamily="18" charset="0"/>
              </a:rPr>
              <a:t> </a:t>
            </a:r>
            <a:r>
              <a:rPr lang="sr-Cyrl-CS" sz="2000" smtClean="0">
                <a:latin typeface="Times New Roman" pitchFamily="18" charset="0"/>
              </a:rPr>
              <a:t>на</a:t>
            </a:r>
            <a:r>
              <a:rPr lang="sr-Latn-CS" sz="2000" smtClean="0">
                <a:latin typeface="Times New Roman" pitchFamily="18" charset="0"/>
              </a:rPr>
              <a:t> 160°- 170°C</a:t>
            </a:r>
            <a:endParaRPr lang="sr-Cyrl-CS" sz="2000" smtClean="0">
              <a:latin typeface="Times New Roman" pitchFamily="18" charset="0"/>
            </a:endParaRPr>
          </a:p>
        </p:txBody>
      </p:sp>
    </p:spTree>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Rectangle 2"/>
          <p:cNvSpPr>
            <a:spLocks noGrp="1" noChangeArrowheads="1"/>
          </p:cNvSpPr>
          <p:nvPr>
            <p:ph type="title" idx="4294967295"/>
          </p:nvPr>
        </p:nvSpPr>
        <p:spPr>
          <a:xfrm>
            <a:off x="0" y="1125538"/>
            <a:ext cx="9144000" cy="914400"/>
          </a:xfrm>
        </p:spPr>
        <p:txBody>
          <a:bodyPr/>
          <a:lstStyle/>
          <a:p>
            <a:r>
              <a:rPr lang="sr-Cyrl-CS" smtClean="0">
                <a:latin typeface="Times New Roman" pitchFamily="18" charset="0"/>
              </a:rPr>
              <a:t>1. Сува топлота</a:t>
            </a:r>
            <a:endParaRPr lang="en-US" smtClean="0">
              <a:latin typeface="Times New Roman" pitchFamily="18" charset="0"/>
            </a:endParaRPr>
          </a:p>
        </p:txBody>
      </p:sp>
      <p:sp>
        <p:nvSpPr>
          <p:cNvPr id="33795" name="Rectangle 3"/>
          <p:cNvSpPr>
            <a:spLocks noGrp="1" noChangeArrowheads="1"/>
          </p:cNvSpPr>
          <p:nvPr>
            <p:ph type="body" idx="4294967295"/>
          </p:nvPr>
        </p:nvSpPr>
        <p:spPr>
          <a:xfrm>
            <a:off x="0" y="2060575"/>
            <a:ext cx="9144000" cy="4514850"/>
          </a:xfrm>
        </p:spPr>
        <p:txBody>
          <a:bodyPr/>
          <a:lstStyle/>
          <a:p>
            <a:pPr marL="609600" indent="-609600">
              <a:lnSpc>
                <a:spcPct val="80000"/>
              </a:lnSpc>
              <a:buFontTx/>
              <a:buNone/>
            </a:pPr>
            <a:r>
              <a:rPr lang="sr-Cyrl-CS" sz="1800" smtClean="0"/>
              <a:t>1</a:t>
            </a:r>
            <a:r>
              <a:rPr lang="sr-Cyrl-CS" sz="1800" smtClean="0">
                <a:latin typeface="Times New Roman" pitchFamily="18" charset="0"/>
              </a:rPr>
              <a:t>. ДИРЕКТНА ПРИМЕНА ПЛАМЕНА</a:t>
            </a:r>
          </a:p>
          <a:p>
            <a:pPr marL="609600" indent="-609600">
              <a:lnSpc>
                <a:spcPct val="80000"/>
              </a:lnSpc>
            </a:pPr>
            <a:r>
              <a:rPr lang="sr-Latn-CS" sz="2000" smtClean="0">
                <a:latin typeface="Times New Roman" pitchFamily="18" charset="0"/>
              </a:rPr>
              <a:t>жарење (езе)</a:t>
            </a:r>
          </a:p>
          <a:p>
            <a:pPr marL="609600" indent="-609600">
              <a:lnSpc>
                <a:spcPct val="80000"/>
              </a:lnSpc>
            </a:pPr>
            <a:r>
              <a:rPr lang="sr-Latn-CS" sz="2000" smtClean="0">
                <a:latin typeface="Times New Roman" pitchFamily="18" charset="0"/>
              </a:rPr>
              <a:t>опаљива</a:t>
            </a:r>
            <a:r>
              <a:rPr lang="sr-Cyrl-CS" sz="2000" smtClean="0">
                <a:latin typeface="Times New Roman" pitchFamily="18" charset="0"/>
              </a:rPr>
              <a:t>њ</a:t>
            </a:r>
            <a:r>
              <a:rPr lang="sr-Latn-CS" sz="2000" smtClean="0">
                <a:latin typeface="Times New Roman" pitchFamily="18" charset="0"/>
              </a:rPr>
              <a:t>e (руб eпрувете, запушачи)</a:t>
            </a:r>
          </a:p>
          <a:p>
            <a:pPr marL="609600" indent="-609600">
              <a:lnSpc>
                <a:spcPct val="80000"/>
              </a:lnSpc>
            </a:pPr>
            <a:r>
              <a:rPr lang="sr-Latn-CS" sz="2000" smtClean="0">
                <a:latin typeface="Times New Roman" pitchFamily="18" charset="0"/>
              </a:rPr>
              <a:t>спаљивање (игле и шпрiцевi, материјал са патологије и хирургiје...)</a:t>
            </a:r>
            <a:endParaRPr lang="sr-Cyrl-CS" sz="2000" smtClean="0">
              <a:latin typeface="Times New Roman" pitchFamily="18" charset="0"/>
            </a:endParaRPr>
          </a:p>
          <a:p>
            <a:pPr marL="609600" indent="-609600">
              <a:lnSpc>
                <a:spcPct val="80000"/>
              </a:lnSpc>
              <a:buFontTx/>
              <a:buNone/>
            </a:pPr>
            <a:r>
              <a:rPr lang="sr-Cyrl-CS" sz="2000" smtClean="0">
                <a:latin typeface="Times New Roman" pitchFamily="18" charset="0"/>
              </a:rPr>
              <a:t>2. ВРЕО ВАЗДУХ</a:t>
            </a:r>
          </a:p>
          <a:p>
            <a:pPr marL="609600" indent="-609600">
              <a:lnSpc>
                <a:spcPct val="80000"/>
              </a:lnSpc>
            </a:pPr>
            <a:r>
              <a:rPr lang="sr-Cyrl-CS" sz="2000" smtClean="0">
                <a:latin typeface="Times New Roman" pitchFamily="18" charset="0"/>
              </a:rPr>
              <a:t>суви стерилизатор</a:t>
            </a:r>
            <a:endParaRPr lang="sr-Cyrl-CS" sz="1800" b="1" smtClean="0">
              <a:effectLst>
                <a:outerShdw blurRad="38100" dist="38100" dir="2700000" algn="tl">
                  <a:srgbClr val="C0C0C0"/>
                </a:outerShdw>
              </a:effectLst>
              <a:latin typeface="Times New Roman" pitchFamily="18" charset="0"/>
            </a:endParaRPr>
          </a:p>
          <a:p>
            <a:pPr marL="609600" indent="-609600">
              <a:lnSpc>
                <a:spcPct val="80000"/>
              </a:lnSpc>
              <a:buFontTx/>
              <a:buNone/>
            </a:pPr>
            <a:r>
              <a:rPr lang="sr-Cyrl-CS" sz="1800" smtClean="0">
                <a:latin typeface="Times New Roman" pitchFamily="18" charset="0"/>
              </a:rPr>
              <a:t> предмети од:</a:t>
            </a:r>
          </a:p>
          <a:p>
            <a:pPr marL="609600" indent="-609600">
              <a:lnSpc>
                <a:spcPct val="80000"/>
              </a:lnSpc>
              <a:buFontTx/>
              <a:buChar char="-"/>
            </a:pPr>
            <a:r>
              <a:rPr lang="sr-Cyrl-CS" sz="1800" smtClean="0">
                <a:latin typeface="Times New Roman" pitchFamily="18" charset="0"/>
              </a:rPr>
              <a:t>стакла </a:t>
            </a:r>
          </a:p>
          <a:p>
            <a:pPr marL="609600" indent="-609600">
              <a:lnSpc>
                <a:spcPct val="80000"/>
              </a:lnSpc>
              <a:buFontTx/>
              <a:buChar char="-"/>
            </a:pPr>
            <a:r>
              <a:rPr lang="sr-Cyrl-CS" sz="1800" smtClean="0">
                <a:latin typeface="Times New Roman" pitchFamily="18" charset="0"/>
              </a:rPr>
              <a:t>порцелана  </a:t>
            </a:r>
          </a:p>
          <a:p>
            <a:pPr marL="609600" indent="-609600">
              <a:lnSpc>
                <a:spcPct val="80000"/>
              </a:lnSpc>
              <a:buFontTx/>
              <a:buChar char="-"/>
            </a:pPr>
            <a:r>
              <a:rPr lang="sr-Cyrl-CS" sz="1800" smtClean="0">
                <a:latin typeface="Times New Roman" pitchFamily="18" charset="0"/>
              </a:rPr>
              <a:t>метала</a:t>
            </a:r>
          </a:p>
          <a:p>
            <a:pPr marL="609600" indent="-609600">
              <a:lnSpc>
                <a:spcPct val="80000"/>
              </a:lnSpc>
              <a:buFontTx/>
              <a:buAutoNum type="arabicPeriod"/>
            </a:pPr>
            <a:r>
              <a:rPr lang="sr-Cyrl-CS" sz="1800" smtClean="0">
                <a:latin typeface="Times New Roman" pitchFamily="18" charset="0"/>
              </a:rPr>
              <a:t>160 </a:t>
            </a:r>
            <a:r>
              <a:rPr lang="sr-Cyrl-CS" sz="1800" smtClean="0">
                <a:latin typeface="Times New Roman" pitchFamily="18" charset="0"/>
                <a:cs typeface="Times New Roman" pitchFamily="18" charset="0"/>
              </a:rPr>
              <a:t>º</a:t>
            </a:r>
            <a:r>
              <a:rPr lang="sr-Cyrl-CS" sz="1800" smtClean="0">
                <a:latin typeface="Times New Roman" pitchFamily="18" charset="0"/>
              </a:rPr>
              <a:t> </a:t>
            </a:r>
            <a:r>
              <a:rPr lang="sr-Latn-CS" sz="1800" smtClean="0">
                <a:latin typeface="Times New Roman" pitchFamily="18" charset="0"/>
              </a:rPr>
              <a:t>C</a:t>
            </a:r>
            <a:r>
              <a:rPr lang="sr-Cyrl-CS" sz="1800" smtClean="0">
                <a:latin typeface="Times New Roman" pitchFamily="18" charset="0"/>
              </a:rPr>
              <a:t>- 2 сата</a:t>
            </a:r>
          </a:p>
          <a:p>
            <a:pPr marL="609600" indent="-609600">
              <a:lnSpc>
                <a:spcPct val="80000"/>
              </a:lnSpc>
              <a:buFontTx/>
              <a:buAutoNum type="arabicPeriod"/>
            </a:pPr>
            <a:r>
              <a:rPr lang="sr-Cyrl-CS" sz="1800" smtClean="0">
                <a:latin typeface="Times New Roman" pitchFamily="18" charset="0"/>
              </a:rPr>
              <a:t>180 </a:t>
            </a:r>
            <a:r>
              <a:rPr lang="sr-Cyrl-CS" sz="1800" smtClean="0">
                <a:latin typeface="Times New Roman" pitchFamily="18" charset="0"/>
                <a:cs typeface="Times New Roman" pitchFamily="18" charset="0"/>
              </a:rPr>
              <a:t>º</a:t>
            </a:r>
            <a:r>
              <a:rPr lang="sr-Cyrl-CS" sz="1800" smtClean="0">
                <a:latin typeface="Times New Roman" pitchFamily="18" charset="0"/>
              </a:rPr>
              <a:t> </a:t>
            </a:r>
            <a:r>
              <a:rPr lang="sr-Latn-CS" sz="1800" smtClean="0">
                <a:latin typeface="Times New Roman" pitchFamily="18" charset="0"/>
              </a:rPr>
              <a:t>C</a:t>
            </a:r>
            <a:r>
              <a:rPr lang="sr-Cyrl-CS" sz="1800" smtClean="0">
                <a:latin typeface="Times New Roman" pitchFamily="18" charset="0"/>
              </a:rPr>
              <a:t>- 1 сат</a:t>
            </a:r>
          </a:p>
          <a:p>
            <a:pPr marL="609600" indent="-609600">
              <a:lnSpc>
                <a:spcPct val="80000"/>
              </a:lnSpc>
              <a:buFontTx/>
              <a:buAutoNum type="arabicPeriod"/>
            </a:pPr>
            <a:r>
              <a:rPr lang="sr-Cyrl-CS" sz="1800" smtClean="0">
                <a:latin typeface="Times New Roman" pitchFamily="18" charset="0"/>
              </a:rPr>
              <a:t>200 </a:t>
            </a:r>
            <a:r>
              <a:rPr lang="sr-Cyrl-CS" sz="1800" smtClean="0">
                <a:latin typeface="Times New Roman" pitchFamily="18" charset="0"/>
                <a:cs typeface="Times New Roman" pitchFamily="18" charset="0"/>
              </a:rPr>
              <a:t>º</a:t>
            </a:r>
            <a:r>
              <a:rPr lang="sr-Cyrl-CS" sz="1800" smtClean="0">
                <a:latin typeface="Times New Roman" pitchFamily="18" charset="0"/>
              </a:rPr>
              <a:t> </a:t>
            </a:r>
            <a:r>
              <a:rPr lang="sr-Latn-CS" sz="1800" smtClean="0">
                <a:latin typeface="Times New Roman" pitchFamily="18" charset="0"/>
              </a:rPr>
              <a:t>C</a:t>
            </a:r>
            <a:r>
              <a:rPr lang="sr-Cyrl-CS" sz="1800" smtClean="0">
                <a:latin typeface="Times New Roman" pitchFamily="18" charset="0"/>
              </a:rPr>
              <a:t>- ½ сата</a:t>
            </a:r>
          </a:p>
          <a:p>
            <a:pPr marL="609600" indent="-609600">
              <a:lnSpc>
                <a:spcPct val="80000"/>
              </a:lnSpc>
              <a:buFontTx/>
              <a:buNone/>
            </a:pPr>
            <a:r>
              <a:rPr lang="sr-Cyrl-CS" sz="1800" smtClean="0">
                <a:latin typeface="Times New Roman" pitchFamily="18" charset="0"/>
              </a:rPr>
              <a:t>	</a:t>
            </a:r>
            <a:r>
              <a:rPr lang="sr-Cyrl-CS" sz="1800" smtClean="0">
                <a:effectLst>
                  <a:outerShdw blurRad="38100" dist="38100" dir="2700000" algn="tl">
                    <a:srgbClr val="C0C0C0"/>
                  </a:outerShdw>
                </a:effectLst>
                <a:latin typeface="Times New Roman" pitchFamily="18" charset="0"/>
              </a:rPr>
              <a:t>Апарат никако не отварати док температура на термометру не падне најмање на температуру од 80 </a:t>
            </a:r>
            <a:r>
              <a:rPr lang="sr-Cyrl-CS" sz="1800" smtClean="0">
                <a:effectLst>
                  <a:outerShdw blurRad="38100" dist="38100" dir="2700000" algn="tl">
                    <a:srgbClr val="C0C0C0"/>
                  </a:outerShdw>
                </a:effectLst>
                <a:latin typeface="Times New Roman" pitchFamily="18" charset="0"/>
                <a:cs typeface="Times New Roman" pitchFamily="18" charset="0"/>
              </a:rPr>
              <a:t>º</a:t>
            </a:r>
            <a:r>
              <a:rPr lang="sr-Cyrl-CS" sz="1800" smtClean="0">
                <a:effectLst>
                  <a:outerShdw blurRad="38100" dist="38100" dir="2700000" algn="tl">
                    <a:srgbClr val="C0C0C0"/>
                  </a:outerShdw>
                </a:effectLst>
                <a:latin typeface="Times New Roman" pitchFamily="18" charset="0"/>
              </a:rPr>
              <a:t> </a:t>
            </a:r>
            <a:r>
              <a:rPr lang="sr-Latn-CS" sz="1800" smtClean="0">
                <a:effectLst>
                  <a:outerShdw blurRad="38100" dist="38100" dir="2700000" algn="tl">
                    <a:srgbClr val="C0C0C0"/>
                  </a:outerShdw>
                </a:effectLst>
                <a:latin typeface="Times New Roman" pitchFamily="18" charset="0"/>
              </a:rPr>
              <a:t>C</a:t>
            </a:r>
            <a:r>
              <a:rPr lang="sr-Cyrl-CS" sz="1800" smtClean="0">
                <a:effectLst>
                  <a:outerShdw blurRad="38100" dist="38100" dir="2700000" algn="tl">
                    <a:srgbClr val="C0C0C0"/>
                  </a:outerShdw>
                </a:effectLst>
                <a:latin typeface="Times New Roman" pitchFamily="18" charset="0"/>
              </a:rPr>
              <a:t>!</a:t>
            </a:r>
          </a:p>
          <a:p>
            <a:pPr marL="609600" indent="-609600">
              <a:lnSpc>
                <a:spcPct val="80000"/>
              </a:lnSpc>
              <a:buFontTx/>
              <a:buChar char="-"/>
            </a:pPr>
            <a:endParaRPr lang="en-US" sz="1800" smtClean="0">
              <a:effectLst>
                <a:outerShdw blurRad="38100" dist="38100" dir="2700000" algn="tl">
                  <a:srgbClr val="C0C0C0"/>
                </a:outerShdw>
              </a:effectLst>
              <a:latin typeface="Times New Roman" pitchFamily="18" charset="0"/>
            </a:endParaRPr>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2"/>
          <p:cNvSpPr>
            <a:spLocks noGrp="1" noChangeArrowheads="1"/>
          </p:cNvSpPr>
          <p:nvPr>
            <p:ph type="title" idx="4294967295"/>
          </p:nvPr>
        </p:nvSpPr>
        <p:spPr>
          <a:xfrm>
            <a:off x="0" y="1052513"/>
            <a:ext cx="9144000" cy="762000"/>
          </a:xfrm>
        </p:spPr>
        <p:txBody>
          <a:bodyPr/>
          <a:lstStyle/>
          <a:p>
            <a:pPr marL="742950" indent="-742950"/>
            <a:r>
              <a:rPr lang="sr-Cyrl-CS" b="1" smtClean="0"/>
              <a:t> </a:t>
            </a:r>
            <a:r>
              <a:rPr lang="sr-Cyrl-CS" smtClean="0">
                <a:latin typeface="Times New Roman" pitchFamily="18" charset="0"/>
              </a:rPr>
              <a:t>2. ВЛАЖНА ТОПЛОТА</a:t>
            </a:r>
            <a:endParaRPr lang="sr-Latn-CS" smtClean="0">
              <a:latin typeface="Times New Roman" pitchFamily="18" charset="0"/>
            </a:endParaRPr>
          </a:p>
        </p:txBody>
      </p:sp>
      <p:sp>
        <p:nvSpPr>
          <p:cNvPr id="7171" name="Rectangle 3"/>
          <p:cNvSpPr>
            <a:spLocks noGrp="1" noChangeArrowheads="1"/>
          </p:cNvSpPr>
          <p:nvPr>
            <p:ph type="body" idx="4294967295"/>
          </p:nvPr>
        </p:nvSpPr>
        <p:spPr>
          <a:xfrm>
            <a:off x="0" y="1916113"/>
            <a:ext cx="9144000" cy="4538662"/>
          </a:xfrm>
        </p:spPr>
        <p:txBody>
          <a:bodyPr>
            <a:normAutofit/>
          </a:bodyPr>
          <a:lstStyle/>
          <a:p>
            <a:pPr algn="ctr">
              <a:buFontTx/>
              <a:buNone/>
            </a:pPr>
            <a:r>
              <a:rPr lang="sr-Latn-CS" sz="2800" smtClean="0">
                <a:effectLst>
                  <a:outerShdw blurRad="38100" dist="38100" dir="2700000" algn="tl">
                    <a:srgbClr val="C0C0C0"/>
                  </a:outerShdw>
                </a:effectLst>
                <a:latin typeface="Times New Roman" pitchFamily="18" charset="0"/>
              </a:rPr>
              <a:t>Топла вода</a:t>
            </a:r>
          </a:p>
          <a:p>
            <a:r>
              <a:rPr lang="sr-Latn-CS" sz="2800" smtClean="0">
                <a:effectLst>
                  <a:outerShdw blurRad="38100" dist="38100" dir="2700000" algn="tl">
                    <a:srgbClr val="C0C0C0"/>
                  </a:outerShdw>
                </a:effectLst>
                <a:latin typeface="Times New Roman" pitchFamily="18" charset="0"/>
              </a:rPr>
              <a:t>кување </a:t>
            </a:r>
            <a:r>
              <a:rPr lang="sr-Latn-CS" sz="2800" smtClean="0">
                <a:latin typeface="Times New Roman" pitchFamily="18" charset="0"/>
              </a:rPr>
              <a:t>(100°Ц</a:t>
            </a:r>
            <a:r>
              <a:rPr lang="sr-Cyrl-CS" sz="2800" smtClean="0">
                <a:latin typeface="Times New Roman" pitchFamily="18" charset="0"/>
              </a:rPr>
              <a:t>, минимално 15</a:t>
            </a:r>
            <a:r>
              <a:rPr lang="sr-Latn-CS" sz="2800" smtClean="0">
                <a:latin typeface="Times New Roman" pitchFamily="18" charset="0"/>
              </a:rPr>
              <a:t>мин)</a:t>
            </a:r>
          </a:p>
          <a:p>
            <a:r>
              <a:rPr lang="sr-Latn-CS" sz="2800" smtClean="0">
                <a:effectLst>
                  <a:outerShdw blurRad="38100" dist="38100" dir="2700000" algn="tl">
                    <a:srgbClr val="C0C0C0"/>
                  </a:outerShdw>
                </a:effectLst>
                <a:latin typeface="Times New Roman" pitchFamily="18" charset="0"/>
              </a:rPr>
              <a:t>пастеризација</a:t>
            </a:r>
            <a:r>
              <a:rPr lang="sr-Latn-CS" sz="2800" smtClean="0">
                <a:latin typeface="Times New Roman" pitchFamily="18" charset="0"/>
              </a:rPr>
              <a:t> (62,8° - 30мин,</a:t>
            </a:r>
            <a:r>
              <a:rPr lang="sr-Cyrl-CS" sz="2800" smtClean="0">
                <a:latin typeface="Times New Roman" pitchFamily="18" charset="0"/>
              </a:rPr>
              <a:t> </a:t>
            </a:r>
            <a:r>
              <a:rPr lang="sr-Latn-CS" sz="2800" smtClean="0">
                <a:latin typeface="Times New Roman" pitchFamily="18" charset="0"/>
              </a:rPr>
              <a:t>71,7°Ц - 15 с)</a:t>
            </a:r>
            <a:endParaRPr lang="sr-Cyrl-CS" sz="2800" smtClean="0">
              <a:latin typeface="Times New Roman" pitchFamily="18" charset="0"/>
            </a:endParaRPr>
          </a:p>
          <a:p>
            <a:r>
              <a:rPr lang="sr-Latn-CS" sz="2800" smtClean="0">
                <a:effectLst>
                  <a:outerShdw blurRad="38100" dist="38100" dir="2700000" algn="tl">
                    <a:srgbClr val="C0C0C0"/>
                  </a:outerShdw>
                </a:effectLst>
                <a:latin typeface="Times New Roman" pitchFamily="18" charset="0"/>
              </a:rPr>
              <a:t>Водена пара која струји</a:t>
            </a:r>
          </a:p>
          <a:p>
            <a:r>
              <a:rPr lang="sr-Cyrl-CS" sz="2800" smtClean="0">
                <a:effectLst>
                  <a:outerShdw blurRad="38100" dist="38100" dir="2700000" algn="tl">
                    <a:srgbClr val="C0C0C0"/>
                  </a:outerShdw>
                </a:effectLst>
                <a:latin typeface="Times New Roman" pitchFamily="18" charset="0"/>
              </a:rPr>
              <a:t>   </a:t>
            </a:r>
            <a:r>
              <a:rPr lang="pl-PL" sz="2800" smtClean="0">
                <a:effectLst>
                  <a:outerShdw blurRad="38100" dist="38100" dir="2700000" algn="tl">
                    <a:srgbClr val="C0C0C0"/>
                  </a:outerShdw>
                </a:effectLst>
                <a:latin typeface="Times New Roman" pitchFamily="18" charset="0"/>
              </a:rPr>
              <a:t>Koch-ов лонац </a:t>
            </a:r>
            <a:r>
              <a:rPr lang="pl-PL" sz="2800" smtClean="0">
                <a:latin typeface="Times New Roman" pitchFamily="18" charset="0"/>
              </a:rPr>
              <a:t>(до 100°Ц</a:t>
            </a:r>
            <a:r>
              <a:rPr lang="sr-Cyrl-CS" sz="2800" smtClean="0">
                <a:latin typeface="Times New Roman" pitchFamily="18" charset="0"/>
              </a:rPr>
              <a:t>- 60-90</a:t>
            </a:r>
            <a:r>
              <a:rPr lang="sv-SE" sz="2800" smtClean="0">
                <a:latin typeface="Times New Roman" pitchFamily="18" charset="0"/>
              </a:rPr>
              <a:t>мин</a:t>
            </a:r>
            <a:r>
              <a:rPr lang="pl-PL" sz="2800" smtClean="0">
                <a:latin typeface="Times New Roman" pitchFamily="18" charset="0"/>
              </a:rPr>
              <a:t>)</a:t>
            </a:r>
          </a:p>
          <a:p>
            <a:r>
              <a:rPr lang="sr-Cyrl-CS" sz="2800" smtClean="0">
                <a:latin typeface="Times New Roman" pitchFamily="18" charset="0"/>
              </a:rPr>
              <a:t> </a:t>
            </a:r>
            <a:r>
              <a:rPr lang="sr-Latn-CS" sz="2800" smtClean="0">
                <a:effectLst>
                  <a:outerShdw blurRad="38100" dist="38100" dir="2700000" algn="tl">
                    <a:srgbClr val="C0C0C0"/>
                  </a:outerShdw>
                </a:effectLst>
                <a:latin typeface="Times New Roman" pitchFamily="18" charset="0"/>
              </a:rPr>
              <a:t>Водена пара под притиском</a:t>
            </a:r>
          </a:p>
          <a:p>
            <a:r>
              <a:rPr lang="sr-Cyrl-CS" sz="2800" smtClean="0">
                <a:effectLst>
                  <a:outerShdw blurRad="38100" dist="38100" dir="2700000" algn="tl">
                    <a:srgbClr val="C0C0C0"/>
                  </a:outerShdw>
                </a:effectLst>
                <a:latin typeface="Times New Roman" pitchFamily="18" charset="0"/>
              </a:rPr>
              <a:t>   </a:t>
            </a:r>
            <a:r>
              <a:rPr lang="sv-SE" sz="2800" smtClean="0">
                <a:effectLst>
                  <a:outerShdw blurRad="38100" dist="38100" dir="2700000" algn="tl">
                    <a:srgbClr val="C0C0C0"/>
                  </a:outerShdw>
                </a:effectLst>
                <a:latin typeface="Times New Roman" pitchFamily="18" charset="0"/>
              </a:rPr>
              <a:t>аутоклав </a:t>
            </a:r>
            <a:r>
              <a:rPr lang="sv-SE" sz="2800" smtClean="0">
                <a:latin typeface="Times New Roman" pitchFamily="18" charset="0"/>
              </a:rPr>
              <a:t>(</a:t>
            </a:r>
            <a:r>
              <a:rPr lang="sr-Latn-CS" sz="2800" smtClean="0">
                <a:latin typeface="Times New Roman" pitchFamily="18" charset="0"/>
              </a:rPr>
              <a:t>1 атм; </a:t>
            </a:r>
            <a:r>
              <a:rPr lang="sv-SE" sz="2800" smtClean="0">
                <a:latin typeface="Times New Roman" pitchFamily="18" charset="0"/>
              </a:rPr>
              <a:t>121°Ц - 15мин)</a:t>
            </a:r>
            <a:endParaRPr lang="sr-Latn-CS" sz="2800" smtClean="0">
              <a:latin typeface="Times New Roman" pitchFamily="18" charset="0"/>
            </a:endParaRPr>
          </a:p>
        </p:txBody>
      </p:sp>
      <p:sp>
        <p:nvSpPr>
          <p:cNvPr id="60420" name="Rectangle 7"/>
          <p:cNvSpPr>
            <a:spLocks noChangeArrowheads="1"/>
          </p:cNvSpPr>
          <p:nvPr/>
        </p:nvSpPr>
        <p:spPr bwMode="auto">
          <a:xfrm>
            <a:off x="0" y="2286000"/>
            <a:ext cx="5943600" cy="519113"/>
          </a:xfrm>
          <a:prstGeom prst="rect">
            <a:avLst/>
          </a:prstGeom>
          <a:noFill/>
          <a:ln w="9525">
            <a:noFill/>
            <a:miter lim="800000"/>
            <a:headEnd/>
            <a:tailEnd/>
          </a:ln>
        </p:spPr>
        <p:txBody>
          <a:bodyPr>
            <a:spAutoFit/>
          </a:bodyPr>
          <a:lstStyle/>
          <a:p>
            <a:r>
              <a:rPr lang="sr-Cyrl-CS" sz="2800" b="1">
                <a:solidFill>
                  <a:srgbClr val="3333FF"/>
                </a:solidFill>
                <a:latin typeface="Calibri" pitchFamily="34" charset="0"/>
              </a:rPr>
              <a:t> </a:t>
            </a:r>
            <a:endParaRPr lang="sr-Latn-CS" sz="2800">
              <a:latin typeface="Calibri" pitchFamily="34" charset="0"/>
            </a:endParaRPr>
          </a:p>
        </p:txBody>
      </p:sp>
    </p:spTree>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700" name="Rectangle 4"/>
          <p:cNvSpPr>
            <a:spLocks noGrp="1" noChangeArrowheads="1"/>
          </p:cNvSpPr>
          <p:nvPr>
            <p:ph type="title" idx="4294967295"/>
          </p:nvPr>
        </p:nvSpPr>
        <p:spPr/>
        <p:txBody>
          <a:bodyPr>
            <a:normAutofit fontScale="90000"/>
          </a:bodyPr>
          <a:lstStyle/>
          <a:p>
            <a:r>
              <a:rPr lang="sr-Cyrl-CS" sz="2900" b="1" smtClean="0">
                <a:solidFill>
                  <a:srgbClr val="7030A0"/>
                </a:solidFill>
                <a:effectLst>
                  <a:outerShdw blurRad="38100" dist="38100" dir="2700000" algn="tl">
                    <a:srgbClr val="C0C0C0"/>
                  </a:outerShdw>
                </a:effectLst>
              </a:rPr>
              <a:t/>
            </a:r>
            <a:br>
              <a:rPr lang="sr-Cyrl-CS" sz="2900" b="1" smtClean="0">
                <a:solidFill>
                  <a:srgbClr val="7030A0"/>
                </a:solidFill>
                <a:effectLst>
                  <a:outerShdw blurRad="38100" dist="38100" dir="2700000" algn="tl">
                    <a:srgbClr val="C0C0C0"/>
                  </a:outerShdw>
                </a:effectLst>
              </a:rPr>
            </a:br>
            <a:r>
              <a:rPr lang="sr-Cyrl-CS" sz="2900" b="1" smtClean="0">
                <a:effectLst>
                  <a:outerShdw blurRad="38100" dist="38100" dir="2700000" algn="tl">
                    <a:srgbClr val="C0C0C0"/>
                  </a:outerShdw>
                </a:effectLst>
                <a:latin typeface="Times New Roman" pitchFamily="18" charset="0"/>
              </a:rPr>
              <a:t>ФИЗИЧКЕ</a:t>
            </a:r>
            <a:r>
              <a:rPr lang="sr-Latn-CS" sz="2900" b="1" smtClean="0">
                <a:effectLst>
                  <a:outerShdw blurRad="38100" dist="38100" dir="2700000" algn="tl">
                    <a:srgbClr val="C0C0C0"/>
                  </a:outerShdw>
                </a:effectLst>
                <a:latin typeface="Times New Roman" pitchFamily="18" charset="0"/>
              </a:rPr>
              <a:t> </a:t>
            </a:r>
            <a:r>
              <a:rPr lang="sr-Cyrl-CS" sz="2900" b="1" smtClean="0">
                <a:effectLst>
                  <a:outerShdw blurRad="38100" dist="38100" dir="2700000" algn="tl">
                    <a:srgbClr val="C0C0C0"/>
                  </a:outerShdw>
                </a:effectLst>
                <a:latin typeface="Times New Roman" pitchFamily="18" charset="0"/>
              </a:rPr>
              <a:t>МЕТОДЕ                              </a:t>
            </a:r>
            <a:r>
              <a:rPr lang="sr-Cyrl-CS" sz="2900" b="1" smtClean="0">
                <a:latin typeface="Times New Roman" pitchFamily="18" charset="0"/>
              </a:rPr>
              <a:t>РАДИЈАЦИЈА - </a:t>
            </a:r>
            <a:r>
              <a:rPr lang="sr-Latn-CS" sz="2900" smtClean="0">
                <a:effectLst>
                  <a:outerShdw blurRad="38100" dist="38100" dir="2700000" algn="tl">
                    <a:srgbClr val="C0C0C0"/>
                  </a:outerShdw>
                </a:effectLst>
                <a:latin typeface="Times New Roman" pitchFamily="18" charset="0"/>
              </a:rPr>
              <a:t>UV </a:t>
            </a:r>
            <a:r>
              <a:rPr lang="sr-Cyrl-CS" sz="2900" smtClean="0">
                <a:latin typeface="Times New Roman" pitchFamily="18" charset="0"/>
              </a:rPr>
              <a:t>ЗРАЧЕЊЕ</a:t>
            </a:r>
            <a:r>
              <a:rPr lang="sr-Latn-CS" sz="2900" b="1" u="sng" smtClean="0">
                <a:solidFill>
                  <a:srgbClr val="7030A0"/>
                </a:solidFill>
              </a:rPr>
              <a:t/>
            </a:r>
            <a:br>
              <a:rPr lang="sr-Latn-CS" sz="2900" b="1" u="sng" smtClean="0">
                <a:solidFill>
                  <a:srgbClr val="7030A0"/>
                </a:solidFill>
              </a:rPr>
            </a:br>
            <a:endParaRPr lang="sr-Latn-CS" sz="2900" b="1" smtClean="0">
              <a:solidFill>
                <a:srgbClr val="7030A0"/>
              </a:solidFill>
            </a:endParaRPr>
          </a:p>
        </p:txBody>
      </p:sp>
      <p:sp>
        <p:nvSpPr>
          <p:cNvPr id="29701" name="Rectangle 5"/>
          <p:cNvSpPr>
            <a:spLocks noGrp="1" noChangeArrowheads="1"/>
          </p:cNvSpPr>
          <p:nvPr>
            <p:ph type="body" idx="4294967295"/>
          </p:nvPr>
        </p:nvSpPr>
        <p:spPr>
          <a:xfrm>
            <a:off x="0" y="2287588"/>
            <a:ext cx="4495800" cy="4525962"/>
          </a:xfrm>
        </p:spPr>
        <p:txBody>
          <a:bodyPr>
            <a:normAutofit/>
          </a:bodyPr>
          <a:lstStyle/>
          <a:p>
            <a:r>
              <a:rPr lang="sr-Latn-CS" sz="1800" smtClean="0">
                <a:latin typeface="Times New Roman" pitchFamily="18" charset="0"/>
              </a:rPr>
              <a:t>Mala prodorna moć </a:t>
            </a:r>
            <a:r>
              <a:rPr lang="sr-Latn-CS" sz="1800" b="1" smtClean="0">
                <a:effectLst>
                  <a:outerShdw blurRad="38100" dist="38100" dir="2700000" algn="tl">
                    <a:srgbClr val="C0C0C0"/>
                  </a:outerShdw>
                </a:effectLst>
                <a:latin typeface="Times New Roman" pitchFamily="18" charset="0"/>
              </a:rPr>
              <a:t>UV zračenja</a:t>
            </a:r>
            <a:r>
              <a:rPr lang="sr-Latn-CS" sz="1800" smtClean="0">
                <a:latin typeface="Times New Roman" pitchFamily="18" charset="0"/>
              </a:rPr>
              <a:t>.</a:t>
            </a:r>
          </a:p>
          <a:p>
            <a:r>
              <a:rPr lang="sr-Latn-CS" sz="1800" smtClean="0">
                <a:latin typeface="Times New Roman" pitchFamily="18" charset="0"/>
              </a:rPr>
              <a:t>253,7 nm (UV </a:t>
            </a:r>
            <a:r>
              <a:rPr lang="sr-Cyrl-CS" sz="1800" smtClean="0">
                <a:latin typeface="Times New Roman" pitchFamily="18" charset="0"/>
              </a:rPr>
              <a:t>зрачење</a:t>
            </a:r>
            <a:r>
              <a:rPr lang="sr-Latn-CS" sz="1800" smtClean="0">
                <a:latin typeface="Times New Roman" pitchFamily="18" charset="0"/>
              </a:rPr>
              <a:t> </a:t>
            </a:r>
            <a:r>
              <a:rPr lang="sr-Cyrl-CS" sz="1800" smtClean="0">
                <a:latin typeface="Times New Roman" pitchFamily="18" charset="0"/>
              </a:rPr>
              <a:t>има спектар</a:t>
            </a:r>
            <a:r>
              <a:rPr lang="sr-Latn-CS" sz="1800" smtClean="0">
                <a:latin typeface="Times New Roman" pitchFamily="18" charset="0"/>
              </a:rPr>
              <a:t> </a:t>
            </a:r>
            <a:r>
              <a:rPr lang="sr-Cyrl-CS" sz="1800" smtClean="0">
                <a:latin typeface="Times New Roman" pitchFamily="18" charset="0"/>
              </a:rPr>
              <a:t>од</a:t>
            </a:r>
            <a:r>
              <a:rPr lang="sr-Latn-CS" sz="1800" smtClean="0">
                <a:latin typeface="Times New Roman" pitchFamily="18" charset="0"/>
              </a:rPr>
              <a:t> 328 </a:t>
            </a:r>
            <a:r>
              <a:rPr lang="sr-Cyrl-CS" sz="1800" smtClean="0">
                <a:latin typeface="Times New Roman" pitchFamily="18" charset="0"/>
              </a:rPr>
              <a:t>до</a:t>
            </a:r>
            <a:r>
              <a:rPr lang="sr-Latn-CS" sz="1800" smtClean="0">
                <a:latin typeface="Times New Roman" pitchFamily="18" charset="0"/>
              </a:rPr>
              <a:t> 210 nm, a </a:t>
            </a:r>
            <a:r>
              <a:rPr lang="sr-Cyrl-CS" sz="1800" smtClean="0">
                <a:latin typeface="Times New Roman" pitchFamily="18" charset="0"/>
              </a:rPr>
              <a:t>користи се</a:t>
            </a:r>
            <a:r>
              <a:rPr lang="sr-Latn-CS" sz="1800" smtClean="0">
                <a:latin typeface="Times New Roman" pitchFamily="18" charset="0"/>
              </a:rPr>
              <a:t> UV </a:t>
            </a:r>
            <a:r>
              <a:rPr lang="sr-Cyrl-CS" sz="1800" smtClean="0">
                <a:latin typeface="Times New Roman" pitchFamily="18" charset="0"/>
              </a:rPr>
              <a:t>зрачење</a:t>
            </a:r>
            <a:r>
              <a:rPr lang="sr-Latn-CS" sz="1800" smtClean="0">
                <a:latin typeface="Times New Roman" pitchFamily="18" charset="0"/>
              </a:rPr>
              <a:t> </a:t>
            </a:r>
            <a:r>
              <a:rPr lang="sr-Cyrl-CS" sz="1800" smtClean="0">
                <a:latin typeface="Times New Roman" pitchFamily="18" charset="0"/>
              </a:rPr>
              <a:t>од</a:t>
            </a:r>
            <a:r>
              <a:rPr lang="sr-Latn-CS" sz="1800" smtClean="0">
                <a:latin typeface="Times New Roman" pitchFamily="18" charset="0"/>
              </a:rPr>
              <a:t> 240-280 nm).</a:t>
            </a:r>
          </a:p>
          <a:p>
            <a:r>
              <a:rPr lang="sr-Cyrl-CS" sz="1800" smtClean="0">
                <a:latin typeface="Times New Roman" pitchFamily="18" charset="0"/>
              </a:rPr>
              <a:t>Енергију</a:t>
            </a:r>
            <a:r>
              <a:rPr lang="sr-Latn-CS" sz="1800" smtClean="0">
                <a:latin typeface="Times New Roman" pitchFamily="18" charset="0"/>
              </a:rPr>
              <a:t> </a:t>
            </a:r>
            <a:r>
              <a:rPr lang="sr-Latn-CS" sz="1800" b="1" smtClean="0">
                <a:effectLst>
                  <a:outerShdw blurRad="38100" dist="38100" dir="2700000" algn="tl">
                    <a:srgbClr val="C0C0C0"/>
                  </a:outerShdw>
                </a:effectLst>
                <a:latin typeface="Times New Roman" pitchFamily="18" charset="0"/>
              </a:rPr>
              <a:t>UV </a:t>
            </a:r>
            <a:r>
              <a:rPr lang="sr-Cyrl-CS" sz="1800" b="1" smtClean="0">
                <a:effectLst>
                  <a:outerShdw blurRad="38100" dist="38100" dir="2700000" algn="tl">
                    <a:srgbClr val="C0C0C0"/>
                  </a:outerShdw>
                </a:effectLst>
                <a:latin typeface="Times New Roman" pitchFamily="18" charset="0"/>
              </a:rPr>
              <a:t>зрачења</a:t>
            </a:r>
            <a:r>
              <a:rPr lang="sr-Latn-CS" sz="1800" b="1" smtClean="0">
                <a:effectLst>
                  <a:outerShdw blurRad="38100" dist="38100" dir="2700000" algn="tl">
                    <a:srgbClr val="C0C0C0"/>
                  </a:outerShdw>
                </a:effectLst>
                <a:latin typeface="Times New Roman" pitchFamily="18" charset="0"/>
              </a:rPr>
              <a:t> </a:t>
            </a:r>
            <a:r>
              <a:rPr lang="sr-Cyrl-CS" sz="1800" smtClean="0">
                <a:latin typeface="Times New Roman" pitchFamily="18" charset="0"/>
              </a:rPr>
              <a:t>абсорбује</a:t>
            </a:r>
            <a:r>
              <a:rPr lang="sr-Latn-CS" sz="1800" smtClean="0">
                <a:latin typeface="Times New Roman" pitchFamily="18" charset="0"/>
              </a:rPr>
              <a:t> DNK </a:t>
            </a:r>
            <a:r>
              <a:rPr lang="sr-Cyrl-CS" sz="1800" smtClean="0">
                <a:latin typeface="Times New Roman" pitchFamily="18" charset="0"/>
              </a:rPr>
              <a:t>бактерија</a:t>
            </a:r>
            <a:r>
              <a:rPr lang="sr-Latn-CS" sz="1800" smtClean="0">
                <a:latin typeface="Times New Roman" pitchFamily="18" charset="0"/>
              </a:rPr>
              <a:t> </a:t>
            </a:r>
            <a:r>
              <a:rPr lang="sr-Cyrl-CS" sz="1800" smtClean="0">
                <a:latin typeface="Times New Roman" pitchFamily="18" charset="0"/>
              </a:rPr>
              <a:t>и настају</a:t>
            </a:r>
            <a:r>
              <a:rPr lang="sr-Latn-CS" sz="1800" smtClean="0">
                <a:latin typeface="Times New Roman" pitchFamily="18" charset="0"/>
              </a:rPr>
              <a:t> </a:t>
            </a:r>
            <a:r>
              <a:rPr lang="sr-Cyrl-CS" sz="1800" smtClean="0">
                <a:latin typeface="Times New Roman" pitchFamily="18" charset="0"/>
              </a:rPr>
              <a:t>пиримидински димери </a:t>
            </a:r>
            <a:r>
              <a:rPr lang="sr-Latn-CS" sz="1800" smtClean="0">
                <a:latin typeface="Times New Roman" pitchFamily="18" charset="0"/>
              </a:rPr>
              <a:t>(</a:t>
            </a:r>
            <a:r>
              <a:rPr lang="sr-Cyrl-CS" sz="1800" smtClean="0">
                <a:latin typeface="Times New Roman" pitchFamily="18" charset="0"/>
              </a:rPr>
              <a:t>најчешће </a:t>
            </a:r>
            <a:r>
              <a:rPr lang="sr-Latn-CS" sz="1800" smtClean="0">
                <a:latin typeface="Times New Roman" pitchFamily="18" charset="0"/>
              </a:rPr>
              <a:t>T</a:t>
            </a:r>
            <a:r>
              <a:rPr lang="sr-Cyrl-CS" sz="1800" smtClean="0">
                <a:latin typeface="Times New Roman" pitchFamily="18" charset="0"/>
              </a:rPr>
              <a:t>имин</a:t>
            </a:r>
            <a:r>
              <a:rPr lang="sr-Latn-CS" sz="1800" smtClean="0">
                <a:latin typeface="Times New Roman" pitchFamily="18" charset="0"/>
              </a:rPr>
              <a:t>-T</a:t>
            </a:r>
            <a:r>
              <a:rPr lang="sr-Cyrl-CS" sz="1800" smtClean="0">
                <a:latin typeface="Times New Roman" pitchFamily="18" charset="0"/>
              </a:rPr>
              <a:t>имин димери</a:t>
            </a:r>
            <a:r>
              <a:rPr lang="sr-Latn-CS" sz="1800" smtClean="0">
                <a:latin typeface="Times New Roman" pitchFamily="18" charset="0"/>
              </a:rPr>
              <a:t>).</a:t>
            </a:r>
            <a:endParaRPr lang="sr-Cyrl-CS" sz="1800" smtClean="0">
              <a:latin typeface="Times New Roman" pitchFamily="18" charset="0"/>
            </a:endParaRPr>
          </a:p>
          <a:p>
            <a:r>
              <a:rPr lang="sr-Cyrl-CS" sz="1800" smtClean="0">
                <a:latin typeface="Times New Roman" pitchFamily="18" charset="0"/>
              </a:rPr>
              <a:t>Настали димери онемогућавају нормално спаривање база што резултује инхибицијом синтезе </a:t>
            </a:r>
            <a:r>
              <a:rPr lang="sr-Latn-CS" sz="1800" smtClean="0">
                <a:latin typeface="Times New Roman" pitchFamily="18" charset="0"/>
              </a:rPr>
              <a:t>DNK</a:t>
            </a:r>
            <a:r>
              <a:rPr lang="sr-Cyrl-CS" sz="1800" smtClean="0">
                <a:latin typeface="Times New Roman" pitchFamily="18" charset="0"/>
              </a:rPr>
              <a:t>.</a:t>
            </a:r>
            <a:endParaRPr lang="sr-Latn-CS" sz="1800" smtClean="0">
              <a:latin typeface="Times New Roman" pitchFamily="18" charset="0"/>
            </a:endParaRPr>
          </a:p>
          <a:p>
            <a:r>
              <a:rPr lang="sr-Cyrl-CS" sz="1800" b="1" u="sng" smtClean="0">
                <a:effectLst>
                  <a:outerShdw blurRad="38100" dist="38100" dir="2700000" algn="tl">
                    <a:srgbClr val="C0C0C0"/>
                  </a:outerShdw>
                </a:effectLst>
                <a:latin typeface="Times New Roman" pitchFamily="18" charset="0"/>
              </a:rPr>
              <a:t>Проблем</a:t>
            </a:r>
            <a:r>
              <a:rPr lang="sr-Cyrl-CS" sz="1800" b="1" smtClean="0">
                <a:effectLst>
                  <a:outerShdw blurRad="38100" dist="38100" dir="2700000" algn="tl">
                    <a:srgbClr val="C0C0C0"/>
                  </a:outerShdw>
                </a:effectLst>
                <a:latin typeface="Times New Roman" pitchFamily="18" charset="0"/>
              </a:rPr>
              <a:t>:</a:t>
            </a:r>
            <a:r>
              <a:rPr lang="sr-Cyrl-CS" sz="1800" smtClean="0">
                <a:latin typeface="Times New Roman" pitchFamily="18" charset="0"/>
              </a:rPr>
              <a:t> Већина микроорганизама има ензиме којима могу да</a:t>
            </a:r>
            <a:r>
              <a:rPr lang="sr-Latn-CS" sz="1800" smtClean="0">
                <a:latin typeface="Times New Roman" pitchFamily="18" charset="0"/>
              </a:rPr>
              <a:t> </a:t>
            </a:r>
            <a:r>
              <a:rPr lang="sr-Cyrl-CS" sz="1800" smtClean="0">
                <a:latin typeface="Times New Roman" pitchFamily="18" charset="0"/>
              </a:rPr>
              <a:t>отклоне ове димере и тиме омогуће нормалну синтезу </a:t>
            </a:r>
            <a:r>
              <a:rPr lang="sr-Latn-CS" sz="1800" smtClean="0">
                <a:latin typeface="Times New Roman" pitchFamily="18" charset="0"/>
              </a:rPr>
              <a:t>DNK</a:t>
            </a:r>
            <a:r>
              <a:rPr lang="sr-Latn-CS" sz="2400" smtClean="0"/>
              <a:t>.</a:t>
            </a:r>
          </a:p>
        </p:txBody>
      </p:sp>
      <p:sp>
        <p:nvSpPr>
          <p:cNvPr id="303108" name="Rectangle 4"/>
          <p:cNvSpPr>
            <a:spLocks noGrp="1" noChangeArrowheads="1"/>
          </p:cNvSpPr>
          <p:nvPr>
            <p:ph type="body" sz="half" idx="2"/>
          </p:nvPr>
        </p:nvSpPr>
        <p:spPr/>
        <p:txBody>
          <a:bodyPr/>
          <a:lstStyle/>
          <a:p>
            <a:pPr>
              <a:lnSpc>
                <a:spcPct val="80000"/>
              </a:lnSpc>
            </a:pPr>
            <a:r>
              <a:rPr lang="sr-Cyrl-CS" sz="1800" smtClean="0">
                <a:latin typeface="Times New Roman" pitchFamily="18" charset="0"/>
              </a:rPr>
              <a:t>Ефикасност</a:t>
            </a:r>
            <a:r>
              <a:rPr lang="sr-Latn-CS" sz="1800" smtClean="0">
                <a:latin typeface="Times New Roman" pitchFamily="18" charset="0"/>
              </a:rPr>
              <a:t> </a:t>
            </a:r>
            <a:r>
              <a:rPr lang="sr-Latn-CS" sz="1800" b="1" smtClean="0">
                <a:effectLst>
                  <a:outerShdw blurRad="38100" dist="38100" dir="2700000" algn="tl">
                    <a:srgbClr val="C0C0C0"/>
                  </a:outerShdw>
                </a:effectLst>
                <a:latin typeface="Times New Roman" pitchFamily="18" charset="0"/>
              </a:rPr>
              <a:t>UV </a:t>
            </a:r>
            <a:r>
              <a:rPr lang="sr-Cyrl-CS" sz="1800" b="1" smtClean="0">
                <a:effectLst>
                  <a:outerShdw blurRad="38100" dist="38100" dir="2700000" algn="tl">
                    <a:srgbClr val="C0C0C0"/>
                  </a:outerShdw>
                </a:effectLst>
                <a:latin typeface="Times New Roman" pitchFamily="18" charset="0"/>
              </a:rPr>
              <a:t>зрачења</a:t>
            </a:r>
            <a:r>
              <a:rPr lang="sr-Latn-CS" sz="1800" b="1" smtClean="0">
                <a:effectLst>
                  <a:outerShdw blurRad="38100" dist="38100" dir="2700000" algn="tl">
                    <a:srgbClr val="C0C0C0"/>
                  </a:outerShdw>
                </a:effectLst>
                <a:latin typeface="Times New Roman" pitchFamily="18" charset="0"/>
              </a:rPr>
              <a:t> </a:t>
            </a:r>
            <a:r>
              <a:rPr lang="sr-Cyrl-CS" sz="1800" smtClean="0">
                <a:latin typeface="Times New Roman" pitchFamily="18" charset="0"/>
              </a:rPr>
              <a:t>зависи</a:t>
            </a:r>
            <a:r>
              <a:rPr lang="sr-Latn-CS" sz="1800" smtClean="0">
                <a:latin typeface="Times New Roman" pitchFamily="18" charset="0"/>
              </a:rPr>
              <a:t> </a:t>
            </a:r>
            <a:r>
              <a:rPr lang="sr-Cyrl-CS" sz="1800" smtClean="0">
                <a:latin typeface="Times New Roman" pitchFamily="18" charset="0"/>
              </a:rPr>
              <a:t>од</a:t>
            </a:r>
            <a:r>
              <a:rPr lang="sr-Latn-CS" sz="1800" smtClean="0">
                <a:latin typeface="Times New Roman" pitchFamily="18" charset="0"/>
              </a:rPr>
              <a:t> </a:t>
            </a:r>
            <a:r>
              <a:rPr lang="sr-Cyrl-CS" sz="1800" smtClean="0">
                <a:latin typeface="Times New Roman" pitchFamily="18" charset="0"/>
              </a:rPr>
              <a:t>бројних фактора</a:t>
            </a:r>
            <a:r>
              <a:rPr lang="sr-Latn-CS" sz="1800" smtClean="0">
                <a:latin typeface="Times New Roman" pitchFamily="18" charset="0"/>
              </a:rPr>
              <a:t> (</a:t>
            </a:r>
            <a:r>
              <a:rPr lang="sr-Cyrl-CS" sz="1800" smtClean="0">
                <a:latin typeface="Times New Roman" pitchFamily="18" charset="0"/>
              </a:rPr>
              <a:t>интензитет</a:t>
            </a:r>
            <a:r>
              <a:rPr lang="sr-Latn-CS" sz="1800" smtClean="0">
                <a:latin typeface="Times New Roman" pitchFamily="18" charset="0"/>
              </a:rPr>
              <a:t> UV </a:t>
            </a:r>
            <a:r>
              <a:rPr lang="sr-Cyrl-CS" sz="1800" smtClean="0">
                <a:latin typeface="Times New Roman" pitchFamily="18" charset="0"/>
              </a:rPr>
              <a:t>светла, удаљености предмета од извора </a:t>
            </a:r>
            <a:r>
              <a:rPr lang="sr-Latn-CS" sz="1800" smtClean="0">
                <a:latin typeface="Times New Roman" pitchFamily="18" charset="0"/>
              </a:rPr>
              <a:t>UV</a:t>
            </a:r>
            <a:r>
              <a:rPr lang="sr-Cyrl-CS" sz="1800" smtClean="0">
                <a:latin typeface="Times New Roman" pitchFamily="18" charset="0"/>
              </a:rPr>
              <a:t> светла, релативне влажности,врсте микроорганизама</a:t>
            </a:r>
            <a:r>
              <a:rPr lang="sr-Latn-CS" sz="1800" smtClean="0">
                <a:latin typeface="Times New Roman" pitchFamily="18" charset="0"/>
              </a:rPr>
              <a:t>, </a:t>
            </a:r>
            <a:r>
              <a:rPr lang="sr-Cyrl-CS" sz="1800" smtClean="0">
                <a:latin typeface="Times New Roman" pitchFamily="18" charset="0"/>
              </a:rPr>
              <a:t>прашина</a:t>
            </a:r>
            <a:r>
              <a:rPr lang="sr-Latn-CS" sz="1800" smtClean="0">
                <a:latin typeface="Times New Roman" pitchFamily="18" charset="0"/>
              </a:rPr>
              <a:t>,...).</a:t>
            </a:r>
            <a:endParaRPr lang="sr-Cyrl-CS" sz="1800" smtClean="0">
              <a:latin typeface="Times New Roman" pitchFamily="18" charset="0"/>
            </a:endParaRPr>
          </a:p>
          <a:p>
            <a:pPr>
              <a:lnSpc>
                <a:spcPct val="80000"/>
              </a:lnSpc>
            </a:pPr>
            <a:r>
              <a:rPr lang="sr-Cyrl-CS" sz="1800" smtClean="0">
                <a:latin typeface="Times New Roman" pitchFamily="18" charset="0"/>
              </a:rPr>
              <a:t> Треба рећи да је ефекат </a:t>
            </a:r>
            <a:r>
              <a:rPr lang="sr-Latn-CS" sz="1800" b="1" smtClean="0">
                <a:effectLst>
                  <a:outerShdw blurRad="38100" dist="38100" dir="2700000" algn="tl">
                    <a:srgbClr val="C0C0C0"/>
                  </a:outerShdw>
                </a:effectLst>
                <a:latin typeface="Times New Roman" pitchFamily="18" charset="0"/>
              </a:rPr>
              <a:t>UV</a:t>
            </a:r>
            <a:r>
              <a:rPr lang="sr-Cyrl-CS" sz="1800" b="1" smtClean="0">
                <a:effectLst>
                  <a:outerShdw blurRad="38100" dist="38100" dir="2700000" algn="tl">
                    <a:srgbClr val="C0C0C0"/>
                  </a:outerShdw>
                </a:effectLst>
                <a:latin typeface="Times New Roman" pitchFamily="18" charset="0"/>
              </a:rPr>
              <a:t> зрачења </a:t>
            </a:r>
            <a:r>
              <a:rPr lang="sr-Cyrl-CS" sz="1800" smtClean="0">
                <a:latin typeface="Times New Roman" pitchFamily="18" charset="0"/>
              </a:rPr>
              <a:t>најчешће само </a:t>
            </a:r>
            <a:r>
              <a:rPr lang="sr-Cyrl-CS" sz="1800" b="1" smtClean="0">
                <a:effectLst>
                  <a:outerShdw blurRad="38100" dist="38100" dir="2700000" algn="tl">
                    <a:srgbClr val="C0C0C0"/>
                  </a:outerShdw>
                </a:effectLst>
                <a:latin typeface="Times New Roman" pitchFamily="18" charset="0"/>
              </a:rPr>
              <a:t>ДЕЗИНФЕКЦИЈА</a:t>
            </a:r>
            <a:r>
              <a:rPr lang="sr-Cyrl-CS" sz="1800" smtClean="0">
                <a:latin typeface="Times New Roman" pitchFamily="18" charset="0"/>
              </a:rPr>
              <a:t>,                                   а не </a:t>
            </a:r>
            <a:r>
              <a:rPr lang="sr-Cyrl-CS" sz="1800" b="1" smtClean="0">
                <a:effectLst>
                  <a:outerShdw blurRad="38100" dist="38100" dir="2700000" algn="tl">
                    <a:srgbClr val="C0C0C0"/>
                  </a:outerShdw>
                </a:effectLst>
                <a:latin typeface="Times New Roman" pitchFamily="18" charset="0"/>
              </a:rPr>
              <a:t>СТЕРИЛИЗАЦИЈА</a:t>
            </a:r>
            <a:r>
              <a:rPr lang="sr-Cyrl-CS" sz="1800" smtClean="0">
                <a:latin typeface="Times New Roman" pitchFamily="18" charset="0"/>
              </a:rPr>
              <a:t>.</a:t>
            </a:r>
          </a:p>
          <a:p>
            <a:pPr>
              <a:lnSpc>
                <a:spcPct val="80000"/>
              </a:lnSpc>
            </a:pPr>
            <a:r>
              <a:rPr lang="sr-Cyrl-CS" sz="1800" smtClean="0">
                <a:latin typeface="Times New Roman" pitchFamily="18" charset="0"/>
              </a:rPr>
              <a:t> </a:t>
            </a:r>
            <a:r>
              <a:rPr lang="sr-Latn-CS" sz="1800" b="1" smtClean="0">
                <a:effectLst>
                  <a:outerShdw blurRad="38100" dist="38100" dir="2700000" algn="tl">
                    <a:srgbClr val="C0C0C0"/>
                  </a:outerShdw>
                </a:effectLst>
                <a:latin typeface="Times New Roman" pitchFamily="18" charset="0"/>
              </a:rPr>
              <a:t>UV</a:t>
            </a:r>
            <a:r>
              <a:rPr lang="sr-Cyrl-CS" sz="1800" b="1" smtClean="0">
                <a:effectLst>
                  <a:outerShdw blurRad="38100" dist="38100" dir="2700000" algn="tl">
                    <a:srgbClr val="C0C0C0"/>
                  </a:outerShdw>
                </a:effectLst>
                <a:latin typeface="Times New Roman" pitchFamily="18" charset="0"/>
              </a:rPr>
              <a:t> зрачење </a:t>
            </a:r>
            <a:r>
              <a:rPr lang="sr-Cyrl-CS" sz="1800" smtClean="0">
                <a:latin typeface="Times New Roman" pitchFamily="18" charset="0"/>
              </a:rPr>
              <a:t>се користи пре свега за дезинфекцију ваздуха, дезинфекцију радних површина, дезинфекцију воде…</a:t>
            </a:r>
          </a:p>
          <a:p>
            <a:pPr>
              <a:lnSpc>
                <a:spcPct val="80000"/>
              </a:lnSpc>
            </a:pPr>
            <a:r>
              <a:rPr lang="sr-Cyrl-CS" sz="1800" smtClean="0">
                <a:latin typeface="Times New Roman" pitchFamily="18" charset="0"/>
              </a:rPr>
              <a:t> </a:t>
            </a:r>
            <a:r>
              <a:rPr lang="sr-Latn-CS" sz="1800" b="1" smtClean="0">
                <a:effectLst>
                  <a:outerShdw blurRad="38100" dist="38100" dir="2700000" algn="tl">
                    <a:srgbClr val="C0C0C0"/>
                  </a:outerShdw>
                </a:effectLst>
                <a:latin typeface="Times New Roman" pitchFamily="18" charset="0"/>
              </a:rPr>
              <a:t>UV</a:t>
            </a:r>
            <a:r>
              <a:rPr lang="sr-Cyrl-CS" sz="1800" b="1" smtClean="0">
                <a:effectLst>
                  <a:outerShdw blurRad="38100" dist="38100" dir="2700000" algn="tl">
                    <a:srgbClr val="C0C0C0"/>
                  </a:outerShdw>
                </a:effectLst>
                <a:latin typeface="Times New Roman" pitchFamily="18" charset="0"/>
              </a:rPr>
              <a:t> зрачење </a:t>
            </a:r>
            <a:r>
              <a:rPr lang="sr-Cyrl-CS" sz="1800" smtClean="0">
                <a:latin typeface="Times New Roman" pitchFamily="18" charset="0"/>
              </a:rPr>
              <a:t>оштећује</a:t>
            </a:r>
            <a:r>
              <a:rPr lang="sr-Cyrl-CS" sz="1800" smtClean="0"/>
              <a:t> </a:t>
            </a:r>
            <a:r>
              <a:rPr lang="sr-Cyrl-CS" sz="1800" smtClean="0">
                <a:latin typeface="Times New Roman" pitchFamily="18" charset="0"/>
              </a:rPr>
              <a:t>корнеу ока и кожу.</a:t>
            </a:r>
            <a:endParaRPr lang="sr-Latn-CS" sz="1800" smtClean="0">
              <a:latin typeface="Times New Roman" pitchFamily="18" charset="0"/>
            </a:endParaRPr>
          </a:p>
          <a:p>
            <a:pPr>
              <a:lnSpc>
                <a:spcPct val="80000"/>
              </a:lnSpc>
            </a:pPr>
            <a:endParaRPr lang="sr-Latn-CS" sz="1800" smtClean="0">
              <a:latin typeface="Times New Roman" pitchFamily="18" charset="0"/>
            </a:endParaRPr>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1"/>
          <p:cNvSpPr>
            <a:spLocks noChangeArrowheads="1"/>
          </p:cNvSpPr>
          <p:nvPr/>
        </p:nvSpPr>
        <p:spPr bwMode="auto">
          <a:xfrm>
            <a:off x="539750" y="1773238"/>
            <a:ext cx="8208963" cy="5016500"/>
          </a:xfrm>
          <a:prstGeom prst="rect">
            <a:avLst/>
          </a:prstGeom>
          <a:noFill/>
          <a:ln w="9525">
            <a:noFill/>
            <a:miter lim="800000"/>
            <a:headEnd/>
            <a:tailEnd/>
          </a:ln>
        </p:spPr>
        <p:txBody>
          <a:bodyPr>
            <a:spAutoFit/>
          </a:bodyPr>
          <a:lstStyle/>
          <a:p>
            <a:endParaRPr lang="sr-Cyrl-CS" sz="3200"/>
          </a:p>
          <a:p>
            <a:r>
              <a:rPr lang="sr-Cyrl-CS" sz="3200"/>
              <a:t>Циљ -уклонити патогене микроорганизме</a:t>
            </a:r>
            <a:r>
              <a:rPr lang="sr-Latn-CS" sz="3200"/>
              <a:t> </a:t>
            </a:r>
            <a:endParaRPr lang="en-US" sz="3200"/>
          </a:p>
          <a:p>
            <a:endParaRPr lang="en-US" sz="3200"/>
          </a:p>
          <a:p>
            <a:r>
              <a:rPr lang="sr-Cyrl-CS" sz="3200"/>
              <a:t>метод није</a:t>
            </a:r>
            <a:r>
              <a:rPr lang="sr-Latn-CS" sz="3200"/>
              <a:t> </a:t>
            </a:r>
            <a:r>
              <a:rPr lang="sr-Cyrl-CS" sz="3200"/>
              <a:t>селективан (током дезинфекције уништавају и условно патогене и апатогене бактерије- микроорганизми)</a:t>
            </a:r>
          </a:p>
          <a:p>
            <a:endParaRPr lang="sr-Cyrl-CS" sz="3200"/>
          </a:p>
          <a:p>
            <a:endParaRPr lang="sr-Cyrl-CS" sz="3200"/>
          </a:p>
          <a:p>
            <a:endParaRPr lang="en-US" sz="3200"/>
          </a:p>
        </p:txBody>
      </p:sp>
    </p:spTree>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idx="4294967295"/>
          </p:nvPr>
        </p:nvSpPr>
        <p:spPr/>
        <p:txBody>
          <a:bodyPr>
            <a:noAutofit/>
          </a:bodyPr>
          <a:lstStyle/>
          <a:p>
            <a:r>
              <a:rPr lang="sr-Cyrl-CS" sz="2800" smtClean="0">
                <a:effectLst>
                  <a:outerShdw blurRad="38100" dist="38100" dir="2700000" algn="tl">
                    <a:srgbClr val="C0C0C0"/>
                  </a:outerShdw>
                </a:effectLst>
                <a:latin typeface="Times New Roman" pitchFamily="18" charset="0"/>
              </a:rPr>
              <a:t>ФИЗИЧКЕ</a:t>
            </a:r>
            <a:r>
              <a:rPr lang="sr-Latn-CS" sz="2800" smtClean="0">
                <a:effectLst>
                  <a:outerShdw blurRad="38100" dist="38100" dir="2700000" algn="tl">
                    <a:srgbClr val="C0C0C0"/>
                  </a:outerShdw>
                </a:effectLst>
                <a:latin typeface="Times New Roman" pitchFamily="18" charset="0"/>
              </a:rPr>
              <a:t> </a:t>
            </a:r>
            <a:r>
              <a:rPr lang="sr-Cyrl-CS" sz="2800" smtClean="0">
                <a:effectLst>
                  <a:outerShdw blurRad="38100" dist="38100" dir="2700000" algn="tl">
                    <a:srgbClr val="C0C0C0"/>
                  </a:outerShdw>
                </a:effectLst>
                <a:latin typeface="Times New Roman" pitchFamily="18" charset="0"/>
              </a:rPr>
              <a:t>МЕТОДЕ                              </a:t>
            </a:r>
            <a:r>
              <a:rPr lang="sr-Cyrl-CS" sz="2800" smtClean="0">
                <a:latin typeface="Times New Roman" pitchFamily="18" charset="0"/>
              </a:rPr>
              <a:t>РАДИЈАЦИЈА – ЈОНИЗУЈУЋЕ ЗРАЧЕЊЕ</a:t>
            </a:r>
            <a:endParaRPr lang="sr-Latn-CS" sz="2800" smtClean="0">
              <a:latin typeface="Times New Roman" pitchFamily="18" charset="0"/>
            </a:endParaRPr>
          </a:p>
        </p:txBody>
      </p:sp>
      <p:sp>
        <p:nvSpPr>
          <p:cNvPr id="3" name="Subtitle 2"/>
          <p:cNvSpPr>
            <a:spLocks noGrp="1"/>
          </p:cNvSpPr>
          <p:nvPr>
            <p:ph type="subTitle" idx="4294967295"/>
          </p:nvPr>
        </p:nvSpPr>
        <p:spPr>
          <a:xfrm>
            <a:off x="0" y="2287588"/>
            <a:ext cx="4495800" cy="4525962"/>
          </a:xfrm>
        </p:spPr>
        <p:txBody>
          <a:bodyPr>
            <a:normAutofit/>
          </a:bodyPr>
          <a:lstStyle/>
          <a:p>
            <a:pPr>
              <a:lnSpc>
                <a:spcPct val="90000"/>
              </a:lnSpc>
            </a:pPr>
            <a:r>
              <a:rPr lang="sr-Cyrl-CS" sz="2000" smtClean="0"/>
              <a:t> </a:t>
            </a:r>
            <a:r>
              <a:rPr lang="sr-Cyrl-CS" sz="2000" smtClean="0">
                <a:latin typeface="Times New Roman" pitchFamily="18" charset="0"/>
              </a:rPr>
              <a:t>Примена </a:t>
            </a:r>
            <a:r>
              <a:rPr lang="sr-Latn-CS" sz="2000" smtClean="0">
                <a:latin typeface="Times New Roman" pitchFamily="18" charset="0"/>
                <a:cs typeface="Times New Roman" pitchFamily="18" charset="0"/>
              </a:rPr>
              <a:t>γ</a:t>
            </a:r>
            <a:r>
              <a:rPr lang="sr-Cyrl-CS" sz="2000" smtClean="0">
                <a:latin typeface="Times New Roman" pitchFamily="18" charset="0"/>
                <a:cs typeface="Times New Roman" pitchFamily="18" charset="0"/>
              </a:rPr>
              <a:t> зрака знатно веће енергије и продорности од </a:t>
            </a:r>
            <a:r>
              <a:rPr lang="sr-Latn-CS" sz="2000" smtClean="0">
                <a:latin typeface="Times New Roman" pitchFamily="18" charset="0"/>
                <a:cs typeface="Times New Roman" pitchFamily="18" charset="0"/>
              </a:rPr>
              <a:t>UV</a:t>
            </a:r>
            <a:r>
              <a:rPr lang="sr-Cyrl-CS" sz="2000" smtClean="0">
                <a:latin typeface="Times New Roman" pitchFamily="18" charset="0"/>
                <a:cs typeface="Times New Roman" pitchFamily="18" charset="0"/>
              </a:rPr>
              <a:t> зрака (</a:t>
            </a:r>
            <a:r>
              <a:rPr lang="sr-Cyrl-CS" sz="2000" smtClean="0">
                <a:latin typeface="Times New Roman" pitchFamily="18" charset="0"/>
              </a:rPr>
              <a:t>велика моћ продирања)</a:t>
            </a:r>
            <a:r>
              <a:rPr lang="sr-Latn-CS" sz="2000" smtClean="0">
                <a:latin typeface="Times New Roman" pitchFamily="18" charset="0"/>
              </a:rPr>
              <a:t>. </a:t>
            </a:r>
            <a:endParaRPr lang="sr-Cyrl-CS" sz="2000" smtClean="0">
              <a:latin typeface="Times New Roman" pitchFamily="18" charset="0"/>
            </a:endParaRPr>
          </a:p>
          <a:p>
            <a:pPr>
              <a:lnSpc>
                <a:spcPct val="90000"/>
              </a:lnSpc>
            </a:pPr>
            <a:r>
              <a:rPr lang="sr-Cyrl-CS" sz="2000" smtClean="0">
                <a:latin typeface="Times New Roman" pitchFamily="18" charset="0"/>
              </a:rPr>
              <a:t> Као извор</a:t>
            </a:r>
            <a:r>
              <a:rPr lang="sr-Cyrl-CS" sz="2000" smtClean="0">
                <a:latin typeface="Times New Roman" pitchFamily="18" charset="0"/>
                <a:cs typeface="Times New Roman" pitchFamily="18" charset="0"/>
              </a:rPr>
              <a:t> </a:t>
            </a:r>
            <a:r>
              <a:rPr lang="sr-Latn-CS" sz="2000" smtClean="0">
                <a:latin typeface="Times New Roman" pitchFamily="18" charset="0"/>
                <a:cs typeface="Times New Roman" pitchFamily="18" charset="0"/>
              </a:rPr>
              <a:t>γ </a:t>
            </a:r>
            <a:r>
              <a:rPr lang="sr-Cyrl-CS" sz="2000" smtClean="0">
                <a:latin typeface="Times New Roman" pitchFamily="18" charset="0"/>
                <a:cs typeface="Times New Roman" pitchFamily="18" charset="0"/>
              </a:rPr>
              <a:t>зрака најчешће се користи </a:t>
            </a:r>
            <a:r>
              <a:rPr lang="sr-Latn-CS" sz="2000" smtClean="0">
                <a:latin typeface="Times New Roman" pitchFamily="18" charset="0"/>
              </a:rPr>
              <a:t>kobalt 60,</a:t>
            </a:r>
            <a:r>
              <a:rPr lang="sr-Cyrl-CS" sz="2000" smtClean="0">
                <a:latin typeface="Times New Roman" pitchFamily="18" charset="0"/>
              </a:rPr>
              <a:t> а</a:t>
            </a:r>
            <a:r>
              <a:rPr lang="sr-Latn-CS" sz="2000" smtClean="0">
                <a:latin typeface="Times New Roman" pitchFamily="18" charset="0"/>
              </a:rPr>
              <a:t> ređe cezijum 137</a:t>
            </a:r>
            <a:r>
              <a:rPr lang="sr-Cyrl-CS" sz="2000" smtClean="0">
                <a:latin typeface="Times New Roman" pitchFamily="18" charset="0"/>
              </a:rPr>
              <a:t>.</a:t>
            </a:r>
          </a:p>
          <a:p>
            <a:pPr>
              <a:lnSpc>
                <a:spcPct val="90000"/>
              </a:lnSpc>
            </a:pPr>
            <a:r>
              <a:rPr lang="sr-Cyrl-CS" sz="2000" b="1" smtClean="0">
                <a:effectLst>
                  <a:outerShdw blurRad="38100" dist="38100" dir="2700000" algn="tl">
                    <a:srgbClr val="C0C0C0"/>
                  </a:outerShdw>
                </a:effectLst>
                <a:latin typeface="Times New Roman" pitchFamily="18" charset="0"/>
              </a:rPr>
              <a:t> </a:t>
            </a:r>
            <a:r>
              <a:rPr lang="sr-Cyrl-CS" sz="2000" smtClean="0">
                <a:latin typeface="Times New Roman" pitchFamily="18" charset="0"/>
              </a:rPr>
              <a:t>Усвојена доза је 25 </a:t>
            </a:r>
            <a:r>
              <a:rPr lang="sr-Latn-CS" sz="2000" smtClean="0">
                <a:latin typeface="Times New Roman" pitchFamily="18" charset="0"/>
              </a:rPr>
              <a:t>kGy</a:t>
            </a:r>
            <a:r>
              <a:rPr lang="sr-Cyrl-CS" sz="2000" smtClean="0">
                <a:latin typeface="Times New Roman" pitchFamily="18" charset="0"/>
              </a:rPr>
              <a:t>.</a:t>
            </a:r>
          </a:p>
          <a:p>
            <a:pPr>
              <a:lnSpc>
                <a:spcPct val="90000"/>
              </a:lnSpc>
            </a:pPr>
            <a:r>
              <a:rPr lang="sr-Cyrl-CS" sz="2000" smtClean="0">
                <a:latin typeface="Times New Roman" pitchFamily="18" charset="0"/>
              </a:rPr>
              <a:t>Предност стерилизације гама зрачењем је што се целокупан процес завршава у веома кратком периоду, а да се при том време озрачених предмета не повећа</a:t>
            </a:r>
          </a:p>
          <a:p>
            <a:pPr>
              <a:lnSpc>
                <a:spcPct val="90000"/>
              </a:lnSpc>
            </a:pPr>
            <a:r>
              <a:rPr lang="sr-Cyrl-CS" sz="2000" smtClean="0">
                <a:latin typeface="Times New Roman" pitchFamily="18" charset="0"/>
              </a:rPr>
              <a:t> Ефекат јонизујућег зрачења је већи што се зраци више и дубље апсорбују</a:t>
            </a:r>
          </a:p>
          <a:p>
            <a:pPr>
              <a:lnSpc>
                <a:spcPct val="90000"/>
              </a:lnSpc>
            </a:pPr>
            <a:endParaRPr lang="sr-Latn-CS" sz="2000" smtClean="0">
              <a:solidFill>
                <a:srgbClr val="898989"/>
              </a:solidFill>
              <a:latin typeface="Times New Roman" pitchFamily="18" charset="0"/>
            </a:endParaRPr>
          </a:p>
        </p:txBody>
      </p:sp>
      <p:sp>
        <p:nvSpPr>
          <p:cNvPr id="305156" name="Rectangle 4"/>
          <p:cNvSpPr>
            <a:spLocks noGrp="1" noChangeArrowheads="1"/>
          </p:cNvSpPr>
          <p:nvPr>
            <p:ph type="body" sz="half" idx="2"/>
          </p:nvPr>
        </p:nvSpPr>
        <p:spPr/>
        <p:txBody>
          <a:bodyPr/>
          <a:lstStyle/>
          <a:p>
            <a:pPr>
              <a:lnSpc>
                <a:spcPct val="90000"/>
              </a:lnSpc>
            </a:pPr>
            <a:r>
              <a:rPr lang="sr-Latn-CS" sz="1500" b="1" smtClean="0">
                <a:effectLst>
                  <a:outerShdw blurRad="38100" dist="38100" dir="2700000" algn="tl">
                    <a:srgbClr val="C0C0C0"/>
                  </a:outerShdw>
                </a:effectLst>
                <a:latin typeface="Times New Roman" pitchFamily="18" charset="0"/>
              </a:rPr>
              <a:t>Директно</a:t>
            </a:r>
            <a:r>
              <a:rPr lang="sr-Latn-CS" sz="1500" smtClean="0">
                <a:latin typeface="Times New Roman" pitchFamily="18" charset="0"/>
              </a:rPr>
              <a:t> оштећење ДНК и РНК (пуцанје једноланчаних и дволанчаних ланаца нуклеинских киселина) и </a:t>
            </a:r>
            <a:r>
              <a:rPr lang="sr-Latn-CS" sz="1500" b="1" smtClean="0">
                <a:effectLst>
                  <a:outerShdw blurRad="38100" dist="38100" dir="2700000" algn="tl">
                    <a:srgbClr val="C0C0C0"/>
                  </a:outerShdw>
                </a:effectLst>
                <a:latin typeface="Times New Roman" pitchFamily="18" charset="0"/>
              </a:rPr>
              <a:t>индиректно</a:t>
            </a:r>
            <a:r>
              <a:rPr lang="sr-Latn-CS" sz="1500" smtClean="0">
                <a:latin typeface="Times New Roman" pitchFamily="18" charset="0"/>
              </a:rPr>
              <a:t> (настанком токсичних слободних радикала и водоник пероксида из воде унутар ћелије).</a:t>
            </a:r>
            <a:endParaRPr lang="sr-Cyrl-CS" sz="1500" smtClean="0">
              <a:latin typeface="Times New Roman" pitchFamily="18" charset="0"/>
            </a:endParaRPr>
          </a:p>
          <a:p>
            <a:pPr>
              <a:lnSpc>
                <a:spcPct val="90000"/>
              </a:lnSpc>
            </a:pPr>
            <a:r>
              <a:rPr lang="sr-Cyrl-CS" sz="1500" smtClean="0">
                <a:latin typeface="Times New Roman" pitchFamily="18" charset="0"/>
              </a:rPr>
              <a:t>Стерилишу се медицински инструменти за једнократну употребу направљени од пластике или гуме (шприцеви, катетери, Петријеве шоље, рукавице…) </a:t>
            </a:r>
            <a:r>
              <a:rPr lang="sr-Cyrl-CS" sz="1500" smtClean="0"/>
              <a:t>Под дејством зрачења могу се мењати мирис, укус, боја, механичка па и токсиколошка својства производа.</a:t>
            </a:r>
          </a:p>
          <a:p>
            <a:pPr>
              <a:lnSpc>
                <a:spcPct val="90000"/>
              </a:lnSpc>
            </a:pPr>
            <a:r>
              <a:rPr lang="sr-Cyrl-CS" sz="1500" smtClean="0"/>
              <a:t> </a:t>
            </a:r>
            <a:r>
              <a:rPr lang="sr-Cyrl-CS" sz="1500" smtClean="0">
                <a:latin typeface="Times New Roman" pitchFamily="18" charset="0"/>
              </a:rPr>
              <a:t>Проблем са овом врстом стерилизације је и у самом зрачењу, тако да су неопходне посебне мере заштите и посебни објекти где се врши ова стерилизација.</a:t>
            </a:r>
          </a:p>
          <a:p>
            <a:pPr>
              <a:lnSpc>
                <a:spcPct val="90000"/>
              </a:lnSpc>
            </a:pPr>
            <a:r>
              <a:rPr lang="sr-Cyrl-CS" sz="1500" smtClean="0">
                <a:latin typeface="Times New Roman" pitchFamily="18" charset="0"/>
              </a:rPr>
              <a:t> Квалификовано особље</a:t>
            </a:r>
          </a:p>
          <a:p>
            <a:pPr>
              <a:lnSpc>
                <a:spcPct val="90000"/>
              </a:lnSpc>
            </a:pPr>
            <a:r>
              <a:rPr lang="sr-Cyrl-CS" sz="1500" smtClean="0">
                <a:latin typeface="Times New Roman" pitchFamily="18" charset="0"/>
              </a:rPr>
              <a:t> Стручна служба за надзор и контролу стерилизације у складу са прописима.</a:t>
            </a:r>
          </a:p>
          <a:p>
            <a:pPr>
              <a:lnSpc>
                <a:spcPct val="90000"/>
              </a:lnSpc>
            </a:pPr>
            <a:endParaRPr lang="sr-Latn-CS" sz="1500" smtClean="0">
              <a:latin typeface="Times New Roman" pitchFamily="18" charset="0"/>
            </a:endParaRPr>
          </a:p>
          <a:p>
            <a:pPr>
              <a:lnSpc>
                <a:spcPct val="90000"/>
              </a:lnSpc>
            </a:pPr>
            <a:endParaRPr lang="sr-Latn-CS" sz="1500" smtClean="0">
              <a:latin typeface="Times New Roman" pitchFamily="18" charset="0"/>
            </a:endParaRPr>
          </a:p>
        </p:txBody>
      </p:sp>
    </p:spTree>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Rectangle 2"/>
          <p:cNvSpPr>
            <a:spLocks noGrp="1" noChangeArrowheads="1"/>
          </p:cNvSpPr>
          <p:nvPr>
            <p:ph type="title"/>
          </p:nvPr>
        </p:nvSpPr>
        <p:spPr/>
        <p:txBody>
          <a:bodyPr/>
          <a:lstStyle/>
          <a:p>
            <a:r>
              <a:rPr lang="sr-Cyrl-CS" smtClean="0"/>
              <a:t>ХЕМИЈСКЕ МЕТОДЕ</a:t>
            </a:r>
            <a:endParaRPr lang="sr-Latn-CS" smtClean="0"/>
          </a:p>
        </p:txBody>
      </p:sp>
      <p:sp>
        <p:nvSpPr>
          <p:cNvPr id="308227" name="Rectangle 3"/>
          <p:cNvSpPr>
            <a:spLocks noGrp="1" noChangeArrowheads="1"/>
          </p:cNvSpPr>
          <p:nvPr>
            <p:ph type="body" idx="1"/>
          </p:nvPr>
        </p:nvSpPr>
        <p:spPr/>
        <p:txBody>
          <a:bodyPr/>
          <a:lstStyle/>
          <a:p>
            <a:pPr>
              <a:lnSpc>
                <a:spcPct val="80000"/>
              </a:lnSpc>
            </a:pPr>
            <a:r>
              <a:rPr lang="sr-Cyrl-CS" sz="2200" smtClean="0">
                <a:latin typeface="Times New Roman" pitchFamily="18" charset="0"/>
              </a:rPr>
              <a:t>СТЕРИЛИЗАЦИЈА </a:t>
            </a:r>
            <a:r>
              <a:rPr lang="sr-Cyrl-CS" sz="2200" smtClean="0">
                <a:effectLst>
                  <a:outerShdw blurRad="38100" dist="38100" dir="2700000" algn="tl">
                    <a:srgbClr val="C0C0C0"/>
                  </a:outerShdw>
                </a:effectLst>
                <a:latin typeface="Times New Roman" pitchFamily="18" charset="0"/>
              </a:rPr>
              <a:t>хемијским методама </a:t>
            </a:r>
            <a:r>
              <a:rPr lang="sr-Cyrl-CS" sz="2200" smtClean="0">
                <a:latin typeface="Times New Roman" pitchFamily="18" charset="0"/>
              </a:rPr>
              <a:t>се препоручује само за оне материјале који се не могу стерилисати </a:t>
            </a:r>
            <a:r>
              <a:rPr lang="sr-Cyrl-CS" sz="2200" smtClean="0">
                <a:effectLst>
                  <a:outerShdw blurRad="38100" dist="38100" dir="2700000" algn="tl">
                    <a:srgbClr val="C0C0C0"/>
                  </a:outerShdw>
                </a:effectLst>
                <a:latin typeface="Times New Roman" pitchFamily="18" charset="0"/>
              </a:rPr>
              <a:t>топлотом</a:t>
            </a:r>
            <a:r>
              <a:rPr lang="sr-Cyrl-CS" sz="2200" smtClean="0">
                <a:latin typeface="Times New Roman" pitchFamily="18" charset="0"/>
              </a:rPr>
              <a:t>.</a:t>
            </a:r>
          </a:p>
          <a:p>
            <a:pPr>
              <a:lnSpc>
                <a:spcPct val="80000"/>
              </a:lnSpc>
            </a:pPr>
            <a:endParaRPr lang="sr-Cyrl-CS" sz="2200" smtClean="0">
              <a:latin typeface="Times New Roman" pitchFamily="18" charset="0"/>
            </a:endParaRPr>
          </a:p>
          <a:p>
            <a:pPr>
              <a:lnSpc>
                <a:spcPct val="80000"/>
              </a:lnSpc>
            </a:pPr>
            <a:r>
              <a:rPr lang="sr-Cyrl-CS" sz="2200" smtClean="0">
                <a:latin typeface="Times New Roman" pitchFamily="18" charset="0"/>
              </a:rPr>
              <a:t>Првенствено се препоручује коришћење </a:t>
            </a:r>
            <a:r>
              <a:rPr lang="sr-Latn-CS" sz="2200" b="1" u="sng" smtClean="0">
                <a:effectLst>
                  <a:outerShdw blurRad="38100" dist="38100" dir="2700000" algn="tl">
                    <a:srgbClr val="C0C0C0"/>
                  </a:outerShdw>
                </a:effectLst>
                <a:latin typeface="Times New Roman" pitchFamily="18" charset="0"/>
              </a:rPr>
              <a:t>ETILEN OKSIDA</a:t>
            </a:r>
            <a:r>
              <a:rPr lang="sr-Cyrl-CS" sz="2200" smtClean="0">
                <a:latin typeface="Times New Roman" pitchFamily="18" charset="0"/>
              </a:rPr>
              <a:t>.</a:t>
            </a:r>
          </a:p>
          <a:p>
            <a:pPr>
              <a:lnSpc>
                <a:spcPct val="80000"/>
              </a:lnSpc>
            </a:pPr>
            <a:endParaRPr lang="sr-Latn-CS" sz="2200" smtClean="0">
              <a:latin typeface="Times New Roman" pitchFamily="18" charset="0"/>
            </a:endParaRPr>
          </a:p>
          <a:p>
            <a:pPr>
              <a:lnSpc>
                <a:spcPct val="80000"/>
              </a:lnSpc>
            </a:pPr>
            <a:r>
              <a:rPr lang="sr-Cyrl-CS" sz="2200" smtClean="0">
                <a:latin typeface="Times New Roman" pitchFamily="18" charset="0"/>
              </a:rPr>
              <a:t>Међу хемијским методама стерилизације користе се хемијска једињења у виду гаса и течности:</a:t>
            </a:r>
          </a:p>
          <a:p>
            <a:pPr>
              <a:lnSpc>
                <a:spcPct val="80000"/>
              </a:lnSpc>
              <a:buFontTx/>
              <a:buNone/>
            </a:pPr>
            <a:r>
              <a:rPr lang="sr-Cyrl-CS" sz="2200" b="1" u="sng" smtClean="0">
                <a:effectLst>
                  <a:outerShdw blurRad="38100" dist="38100" dir="2700000" algn="tl">
                    <a:srgbClr val="C0C0C0"/>
                  </a:outerShdw>
                </a:effectLst>
                <a:latin typeface="Times New Roman" pitchFamily="18" charset="0"/>
              </a:rPr>
              <a:t>У виду гаса</a:t>
            </a:r>
            <a:r>
              <a:rPr lang="sr-Cyrl-CS" sz="2200" smtClean="0">
                <a:latin typeface="Times New Roman" pitchFamily="18" charset="0"/>
              </a:rPr>
              <a:t>:</a:t>
            </a:r>
          </a:p>
          <a:p>
            <a:pPr>
              <a:lnSpc>
                <a:spcPct val="80000"/>
              </a:lnSpc>
            </a:pPr>
            <a:r>
              <a:rPr lang="sr-Cyrl-CS" sz="2200" smtClean="0">
                <a:latin typeface="Times New Roman" pitchFamily="18" charset="0"/>
              </a:rPr>
              <a:t> </a:t>
            </a:r>
            <a:r>
              <a:rPr lang="sr-Latn-CS" sz="2200" smtClean="0">
                <a:latin typeface="Times New Roman" pitchFamily="18" charset="0"/>
              </a:rPr>
              <a:t>etilen oksid (</a:t>
            </a:r>
            <a:r>
              <a:rPr lang="sr-Cyrl-CS" sz="2200" smtClean="0">
                <a:latin typeface="Times New Roman" pitchFamily="18" charset="0"/>
              </a:rPr>
              <a:t>убија микроорганизме</a:t>
            </a:r>
            <a:r>
              <a:rPr lang="sr-Latn-CS" sz="2200" smtClean="0">
                <a:latin typeface="Times New Roman" pitchFamily="18" charset="0"/>
              </a:rPr>
              <a:t>)</a:t>
            </a:r>
            <a:endParaRPr lang="sr-Cyrl-CS" sz="2200" smtClean="0">
              <a:latin typeface="Times New Roman" pitchFamily="18" charset="0"/>
            </a:endParaRPr>
          </a:p>
          <a:p>
            <a:pPr>
              <a:lnSpc>
                <a:spcPct val="80000"/>
              </a:lnSpc>
            </a:pPr>
            <a:r>
              <a:rPr lang="sr-Cyrl-CS" sz="2200" smtClean="0">
                <a:latin typeface="Times New Roman" pitchFamily="18" charset="0"/>
              </a:rPr>
              <a:t> ређе, </a:t>
            </a:r>
            <a:r>
              <a:rPr lang="sr-Latn-CS" sz="2200" smtClean="0">
                <a:latin typeface="Times New Roman" pitchFamily="18" charset="0"/>
              </a:rPr>
              <a:t>formaldehid (</a:t>
            </a:r>
            <a:r>
              <a:rPr lang="sr-Cyrl-CS" sz="2200" smtClean="0">
                <a:latin typeface="Times New Roman" pitchFamily="18" charset="0"/>
              </a:rPr>
              <a:t>убија микроорганизме</a:t>
            </a:r>
            <a:r>
              <a:rPr lang="sr-Latn-CS" sz="2200" smtClean="0">
                <a:latin typeface="Times New Roman" pitchFamily="18" charset="0"/>
              </a:rPr>
              <a:t>)</a:t>
            </a:r>
          </a:p>
          <a:p>
            <a:pPr>
              <a:lnSpc>
                <a:spcPct val="80000"/>
              </a:lnSpc>
              <a:buFontTx/>
              <a:buNone/>
            </a:pPr>
            <a:r>
              <a:rPr lang="sr-Cyrl-CS" sz="2200" b="1" smtClean="0">
                <a:effectLst>
                  <a:outerShdw blurRad="38100" dist="38100" dir="2700000" algn="tl">
                    <a:srgbClr val="C0C0C0"/>
                  </a:outerShdw>
                </a:effectLst>
                <a:latin typeface="Times New Roman" pitchFamily="18" charset="0"/>
              </a:rPr>
              <a:t> </a:t>
            </a:r>
            <a:r>
              <a:rPr lang="sr-Cyrl-CS" sz="2200" b="1" u="sng" smtClean="0">
                <a:effectLst>
                  <a:outerShdw blurRad="38100" dist="38100" dir="2700000" algn="tl">
                    <a:srgbClr val="C0C0C0"/>
                  </a:outerShdw>
                </a:effectLst>
                <a:latin typeface="Times New Roman" pitchFamily="18" charset="0"/>
              </a:rPr>
              <a:t>У виду течности</a:t>
            </a:r>
            <a:r>
              <a:rPr lang="sr-Cyrl-CS" sz="2200" smtClean="0">
                <a:latin typeface="Times New Roman" pitchFamily="18" charset="0"/>
              </a:rPr>
              <a:t>:</a:t>
            </a:r>
          </a:p>
          <a:p>
            <a:pPr>
              <a:lnSpc>
                <a:spcPct val="80000"/>
              </a:lnSpc>
            </a:pPr>
            <a:r>
              <a:rPr lang="sr-Cyrl-CS" sz="2200" smtClean="0">
                <a:latin typeface="Times New Roman" pitchFamily="18" charset="0"/>
              </a:rPr>
              <a:t> </a:t>
            </a:r>
            <a:r>
              <a:rPr lang="sr-Latn-CS" sz="2200" smtClean="0">
                <a:latin typeface="Times New Roman" pitchFamily="18" charset="0"/>
              </a:rPr>
              <a:t>vodonik peroksid (</a:t>
            </a:r>
            <a:r>
              <a:rPr lang="sr-Cyrl-CS" sz="2200" smtClean="0">
                <a:latin typeface="Times New Roman" pitchFamily="18" charset="0"/>
              </a:rPr>
              <a:t>убија микроорганизме</a:t>
            </a:r>
            <a:r>
              <a:rPr lang="sr-Latn-CS" sz="2200" smtClean="0">
                <a:latin typeface="Times New Roman" pitchFamily="18" charset="0"/>
              </a:rPr>
              <a:t>)</a:t>
            </a:r>
            <a:endParaRPr lang="sr-Cyrl-CS" sz="2200" smtClean="0">
              <a:latin typeface="Times New Roman" pitchFamily="18" charset="0"/>
            </a:endParaRPr>
          </a:p>
          <a:p>
            <a:pPr>
              <a:lnSpc>
                <a:spcPct val="80000"/>
              </a:lnSpc>
            </a:pPr>
            <a:r>
              <a:rPr lang="sr-Cyrl-CS" sz="1900" smtClean="0">
                <a:latin typeface="Times New Roman" pitchFamily="18" charset="0"/>
              </a:rPr>
              <a:t> </a:t>
            </a:r>
            <a:r>
              <a:rPr lang="sr-Latn-CS" sz="2200" smtClean="0">
                <a:latin typeface="Times New Roman" pitchFamily="18" charset="0"/>
              </a:rPr>
              <a:t>glutaraldehid (</a:t>
            </a:r>
            <a:r>
              <a:rPr lang="sr-Cyrl-CS" sz="2200" smtClean="0">
                <a:latin typeface="Times New Roman" pitchFamily="18" charset="0"/>
              </a:rPr>
              <a:t>убија микроорганизме</a:t>
            </a:r>
            <a:r>
              <a:rPr lang="sr-Latn-CS" sz="2200" smtClean="0">
                <a:latin typeface="Times New Roman" pitchFamily="18" charset="0"/>
              </a:rPr>
              <a:t>)</a:t>
            </a:r>
            <a:endParaRPr lang="sr-Cyrl-CS" sz="2200" smtClean="0">
              <a:latin typeface="Times New Roman" pitchFamily="18" charset="0"/>
            </a:endParaRPr>
          </a:p>
          <a:p>
            <a:pPr>
              <a:lnSpc>
                <a:spcPct val="80000"/>
              </a:lnSpc>
            </a:pPr>
            <a:endParaRPr lang="sr-Latn-CS" sz="2200" smtClean="0"/>
          </a:p>
        </p:txBody>
      </p:sp>
    </p:spTree>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9250" name="Rectangle 2"/>
          <p:cNvSpPr>
            <a:spLocks noGrp="1" noChangeArrowheads="1"/>
          </p:cNvSpPr>
          <p:nvPr>
            <p:ph type="body" idx="1"/>
          </p:nvPr>
        </p:nvSpPr>
        <p:spPr>
          <a:xfrm>
            <a:off x="457200" y="1557338"/>
            <a:ext cx="8229600" cy="5072062"/>
          </a:xfrm>
        </p:spPr>
        <p:txBody>
          <a:bodyPr/>
          <a:lstStyle/>
          <a:p>
            <a:pPr>
              <a:lnSpc>
                <a:spcPct val="80000"/>
              </a:lnSpc>
            </a:pPr>
            <a:r>
              <a:rPr lang="sr-Latn-CS" sz="2600" b="1" u="sng" smtClean="0">
                <a:effectLst>
                  <a:outerShdw blurRad="38100" dist="38100" dir="2700000" algn="tl">
                    <a:srgbClr val="C0C0C0"/>
                  </a:outerShdw>
                </a:effectLst>
                <a:latin typeface="Times New Roman" pitchFamily="18" charset="0"/>
              </a:rPr>
              <a:t>etilen oksid</a:t>
            </a:r>
            <a:r>
              <a:rPr lang="sr-Cyrl-CS" sz="2600" smtClean="0">
                <a:latin typeface="Times New Roman" pitchFamily="18" charset="0"/>
              </a:rPr>
              <a:t>, </a:t>
            </a:r>
            <a:r>
              <a:rPr lang="sr-Latn-CS" sz="2600" b="1" u="sng" smtClean="0">
                <a:effectLst>
                  <a:outerShdw blurRad="38100" dist="38100" dir="2700000" algn="tl">
                    <a:srgbClr val="C0C0C0"/>
                  </a:outerShdw>
                </a:effectLst>
                <a:latin typeface="Times New Roman" pitchFamily="18" charset="0"/>
              </a:rPr>
              <a:t>formaldehid</a:t>
            </a:r>
            <a:r>
              <a:rPr lang="sr-Cyrl-CS" sz="2600" smtClean="0">
                <a:latin typeface="Times New Roman" pitchFamily="18" charset="0"/>
              </a:rPr>
              <a:t> и </a:t>
            </a:r>
            <a:r>
              <a:rPr lang="sr-Latn-CS" sz="2600" b="1" u="sng" smtClean="0">
                <a:effectLst>
                  <a:outerShdw blurRad="38100" dist="38100" dir="2700000" algn="tl">
                    <a:srgbClr val="C0C0C0"/>
                  </a:outerShdw>
                </a:effectLst>
                <a:latin typeface="Times New Roman" pitchFamily="18" charset="0"/>
              </a:rPr>
              <a:t>glutaraldehid</a:t>
            </a:r>
            <a:r>
              <a:rPr lang="sr-Cyrl-CS" sz="2600" smtClean="0">
                <a:latin typeface="Times New Roman" pitchFamily="18" charset="0"/>
              </a:rPr>
              <a:t> убијају микроорганизме алкилацијом сулфихидрил, хидроксил, карбоксил и амино група есенцијалних хемијских конституената микроорганизама </a:t>
            </a:r>
            <a:r>
              <a:rPr lang="sr-Latn-CS" sz="2600" smtClean="0">
                <a:latin typeface="Times New Roman" pitchFamily="18" charset="0"/>
              </a:rPr>
              <a:t>                       </a:t>
            </a:r>
            <a:r>
              <a:rPr lang="sr-Cyrl-CS" sz="2600" smtClean="0">
                <a:latin typeface="Times New Roman" pitchFamily="18" charset="0"/>
              </a:rPr>
              <a:t>(протеина, </a:t>
            </a:r>
            <a:r>
              <a:rPr lang="sr-Latn-CS" sz="2600" smtClean="0">
                <a:latin typeface="Times New Roman" pitchFamily="18" charset="0"/>
              </a:rPr>
              <a:t>DNK</a:t>
            </a:r>
            <a:r>
              <a:rPr lang="sr-Cyrl-CS" sz="2600" smtClean="0">
                <a:latin typeface="Times New Roman" pitchFamily="18" charset="0"/>
              </a:rPr>
              <a:t> и </a:t>
            </a:r>
            <a:r>
              <a:rPr lang="sr-Latn-CS" sz="2600" smtClean="0">
                <a:latin typeface="Times New Roman" pitchFamily="18" charset="0"/>
              </a:rPr>
              <a:t>RNK</a:t>
            </a:r>
            <a:r>
              <a:rPr lang="sr-Cyrl-CS" sz="2600" smtClean="0">
                <a:latin typeface="Times New Roman" pitchFamily="18" charset="0"/>
              </a:rPr>
              <a:t>)</a:t>
            </a:r>
          </a:p>
          <a:p>
            <a:pPr>
              <a:lnSpc>
                <a:spcPct val="80000"/>
              </a:lnSpc>
            </a:pPr>
            <a:r>
              <a:rPr lang="sr-Cyrl-CS" sz="2600" smtClean="0">
                <a:latin typeface="Times New Roman" pitchFamily="18" charset="0"/>
              </a:rPr>
              <a:t> </a:t>
            </a:r>
            <a:r>
              <a:rPr lang="sr-Latn-CS" sz="2600" b="1" u="sng" smtClean="0">
                <a:effectLst>
                  <a:outerShdw blurRad="38100" dist="38100" dir="2700000" algn="tl">
                    <a:srgbClr val="C0C0C0"/>
                  </a:outerShdw>
                </a:effectLst>
                <a:latin typeface="Times New Roman" pitchFamily="18" charset="0"/>
              </a:rPr>
              <a:t>persirćetna kiselina</a:t>
            </a:r>
            <a:r>
              <a:rPr lang="sr-Cyrl-CS" sz="2600" b="1" u="sng" smtClean="0">
                <a:effectLst>
                  <a:outerShdw blurRad="38100" dist="38100" dir="2700000" algn="tl">
                    <a:srgbClr val="C0C0C0"/>
                  </a:outerShdw>
                </a:effectLst>
                <a:latin typeface="Times New Roman" pitchFamily="18" charset="0"/>
              </a:rPr>
              <a:t> </a:t>
            </a:r>
            <a:r>
              <a:rPr lang="sr-Cyrl-CS" sz="2600" smtClean="0">
                <a:latin typeface="Times New Roman" pitchFamily="18" charset="0"/>
              </a:rPr>
              <a:t>је снажно оксидационо једињење  (оксиданс) који „напада” сулфихидрилне групе и </a:t>
            </a:r>
            <a:r>
              <a:rPr lang="sr-Latn-CS" sz="2600" smtClean="0">
                <a:latin typeface="Times New Roman" pitchFamily="18" charset="0"/>
              </a:rPr>
              <a:t>S</a:t>
            </a:r>
            <a:r>
              <a:rPr lang="sr-Cyrl-CS" sz="2600" smtClean="0">
                <a:latin typeface="Times New Roman" pitchFamily="18" charset="0"/>
              </a:rPr>
              <a:t>-</a:t>
            </a:r>
            <a:r>
              <a:rPr lang="sr-Latn-CS" sz="2600" smtClean="0">
                <a:latin typeface="Times New Roman" pitchFamily="18" charset="0"/>
              </a:rPr>
              <a:t>S</a:t>
            </a:r>
            <a:r>
              <a:rPr lang="sr-Cyrl-CS" sz="2600" smtClean="0">
                <a:latin typeface="Times New Roman" pitchFamily="18" charset="0"/>
              </a:rPr>
              <a:t> везе у протеинима ћелијског зида, ензима и других метаболита, денатурише протеине и ремети пермеабилност ћелијског зида.</a:t>
            </a:r>
          </a:p>
          <a:p>
            <a:pPr>
              <a:lnSpc>
                <a:spcPct val="80000"/>
              </a:lnSpc>
            </a:pPr>
            <a:r>
              <a:rPr lang="sr-Cyrl-CS" sz="2600" smtClean="0">
                <a:latin typeface="Times New Roman" pitchFamily="18" charset="0"/>
              </a:rPr>
              <a:t> </a:t>
            </a:r>
            <a:r>
              <a:rPr lang="sr-Latn-CS" sz="2600" b="1" u="sng" smtClean="0">
                <a:effectLst>
                  <a:outerShdw blurRad="38100" dist="38100" dir="2700000" algn="tl">
                    <a:srgbClr val="C0C0C0"/>
                  </a:outerShdw>
                </a:effectLst>
                <a:latin typeface="Times New Roman" pitchFamily="18" charset="0"/>
              </a:rPr>
              <a:t>vodonik peroksid</a:t>
            </a:r>
            <a:r>
              <a:rPr lang="sr-Cyrl-CS" sz="2600" b="1" u="sng" smtClean="0">
                <a:effectLst>
                  <a:outerShdw blurRad="38100" dist="38100" dir="2700000" algn="tl">
                    <a:srgbClr val="C0C0C0"/>
                  </a:outerShdw>
                </a:effectLst>
                <a:latin typeface="Times New Roman" pitchFamily="18" charset="0"/>
              </a:rPr>
              <a:t> </a:t>
            </a:r>
            <a:r>
              <a:rPr lang="sr-Cyrl-CS" sz="2600" smtClean="0">
                <a:latin typeface="Times New Roman" pitchFamily="18" charset="0"/>
              </a:rPr>
              <a:t>уништава микроорганизме тако што ослобађа деструктивне хидроксилне радикале који оштећују мембранске липиде, </a:t>
            </a:r>
            <a:r>
              <a:rPr lang="sr-Latn-CS" sz="2600" smtClean="0">
                <a:latin typeface="Times New Roman" pitchFamily="18" charset="0"/>
              </a:rPr>
              <a:t>DNK</a:t>
            </a:r>
            <a:r>
              <a:rPr lang="sr-Cyrl-CS" sz="2600" smtClean="0">
                <a:latin typeface="Times New Roman" pitchFamily="18" charset="0"/>
              </a:rPr>
              <a:t> и друге есенцијалне делове ћелија.</a:t>
            </a:r>
            <a:endParaRPr lang="sr-Latn-CS" sz="2600" smtClean="0">
              <a:latin typeface="Times New Roman" pitchFamily="18" charset="0"/>
            </a:endParaRPr>
          </a:p>
          <a:p>
            <a:pPr>
              <a:lnSpc>
                <a:spcPct val="80000"/>
              </a:lnSpc>
            </a:pPr>
            <a:endParaRPr lang="sr-Latn-CS" sz="2400" smtClean="0">
              <a:latin typeface="Times New Roman" pitchFamily="18" charset="0"/>
            </a:endParaRPr>
          </a:p>
        </p:txBody>
      </p:sp>
    </p:spTree>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Rectangle 2"/>
          <p:cNvSpPr>
            <a:spLocks noGrp="1" noChangeArrowheads="1"/>
          </p:cNvSpPr>
          <p:nvPr>
            <p:ph type="title"/>
          </p:nvPr>
        </p:nvSpPr>
        <p:spPr/>
        <p:txBody>
          <a:bodyPr/>
          <a:lstStyle/>
          <a:p>
            <a:r>
              <a:rPr lang="sr-Cyrl-CS" sz="3200" smtClean="0"/>
              <a:t>ПРОЦЕС КОНТРОЛЕ СТЕРИЛИЗАЦИЈЕ</a:t>
            </a:r>
            <a:endParaRPr lang="sr-Latn-CS" sz="3200" smtClean="0"/>
          </a:p>
        </p:txBody>
      </p:sp>
      <p:sp>
        <p:nvSpPr>
          <p:cNvPr id="65539" name="Rectangle 3"/>
          <p:cNvSpPr>
            <a:spLocks noGrp="1" noChangeArrowheads="1"/>
          </p:cNvSpPr>
          <p:nvPr>
            <p:ph type="body" idx="1"/>
          </p:nvPr>
        </p:nvSpPr>
        <p:spPr/>
        <p:txBody>
          <a:bodyPr/>
          <a:lstStyle/>
          <a:p>
            <a:r>
              <a:rPr lang="sr-Latn-CS" smtClean="0">
                <a:latin typeface="Times New Roman" pitchFamily="18" charset="0"/>
              </a:rPr>
              <a:t>Контрола опреме   </a:t>
            </a:r>
          </a:p>
          <a:p>
            <a:r>
              <a:rPr lang="sr-Latn-CS" smtClean="0">
                <a:latin typeface="Times New Roman" pitchFamily="18" charset="0"/>
              </a:rPr>
              <a:t>  Контрола изложености процесу </a:t>
            </a:r>
          </a:p>
          <a:p>
            <a:r>
              <a:rPr lang="sr-Latn-CS" smtClean="0">
                <a:latin typeface="Times New Roman" pitchFamily="18" charset="0"/>
              </a:rPr>
              <a:t>  Контрола пуњења  </a:t>
            </a:r>
          </a:p>
          <a:p>
            <a:r>
              <a:rPr lang="sr-Latn-CS" smtClean="0">
                <a:latin typeface="Times New Roman" pitchFamily="18" charset="0"/>
              </a:rPr>
              <a:t>  Контрола паковања  </a:t>
            </a:r>
          </a:p>
          <a:p>
            <a:r>
              <a:rPr lang="sr-Latn-CS" smtClean="0">
                <a:latin typeface="Times New Roman" pitchFamily="18" charset="0"/>
              </a:rPr>
              <a:t>  Документација </a:t>
            </a:r>
            <a:endParaRPr lang="en-GB" smtClean="0">
              <a:latin typeface="Times New Roman" pitchFamily="18" charset="0"/>
            </a:endParaRPr>
          </a:p>
          <a:p>
            <a:endParaRPr lang="sr-Latn-CS" smtClean="0">
              <a:latin typeface="Times New Roman" pitchFamily="18" charset="0"/>
            </a:endParaRPr>
          </a:p>
        </p:txBody>
      </p:sp>
    </p:spTree>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Title 1"/>
          <p:cNvSpPr>
            <a:spLocks noGrp="1"/>
          </p:cNvSpPr>
          <p:nvPr>
            <p:ph type="title" idx="4294967295"/>
          </p:nvPr>
        </p:nvSpPr>
        <p:spPr>
          <a:xfrm>
            <a:off x="0" y="1066800"/>
            <a:ext cx="9144000" cy="838200"/>
          </a:xfrm>
        </p:spPr>
        <p:txBody>
          <a:bodyPr/>
          <a:lstStyle/>
          <a:p>
            <a:r>
              <a:rPr lang="sr-Cyrl-CS" sz="3200" smtClean="0">
                <a:latin typeface="Times New Roman" pitchFamily="18" charset="0"/>
              </a:rPr>
              <a:t>КОНТРОЛА СТЕРИЛИЗАЦИЈЕ</a:t>
            </a:r>
            <a:endParaRPr lang="sr-Latn-CS" sz="3200" smtClean="0">
              <a:latin typeface="Times New Roman" pitchFamily="18" charset="0"/>
            </a:endParaRPr>
          </a:p>
        </p:txBody>
      </p:sp>
      <p:sp>
        <p:nvSpPr>
          <p:cNvPr id="66563" name="Content Placeholder 2"/>
          <p:cNvSpPr>
            <a:spLocks noGrp="1"/>
          </p:cNvSpPr>
          <p:nvPr>
            <p:ph idx="4294967295"/>
          </p:nvPr>
        </p:nvSpPr>
        <p:spPr>
          <a:xfrm>
            <a:off x="228600" y="1981200"/>
            <a:ext cx="9144000" cy="4876800"/>
          </a:xfrm>
        </p:spPr>
        <p:txBody>
          <a:bodyPr/>
          <a:lstStyle/>
          <a:p>
            <a:pPr marL="609600" indent="-609600" algn="ctr">
              <a:buFontTx/>
              <a:buAutoNum type="arabicPeriod"/>
            </a:pPr>
            <a:endParaRPr lang="sr-Cyrl-CS" sz="3600" smtClean="0">
              <a:latin typeface="Times New Roman" pitchFamily="18" charset="0"/>
            </a:endParaRPr>
          </a:p>
          <a:p>
            <a:pPr marL="609600" indent="-609600" algn="ctr">
              <a:buFontTx/>
              <a:buAutoNum type="arabicPeriod"/>
            </a:pPr>
            <a:endParaRPr lang="sr-Cyrl-CS" sz="3600" smtClean="0">
              <a:latin typeface="Times New Roman" pitchFamily="18" charset="0"/>
            </a:endParaRPr>
          </a:p>
          <a:p>
            <a:pPr marL="609600" indent="-609600" algn="ctr">
              <a:buFontTx/>
              <a:buAutoNum type="arabicPeriod"/>
            </a:pPr>
            <a:r>
              <a:rPr lang="sr-Cyrl-CS" sz="3600" smtClean="0">
                <a:latin typeface="Times New Roman" pitchFamily="18" charset="0"/>
              </a:rPr>
              <a:t>ФИЗИЧКЕ МЕТОДЕ</a:t>
            </a:r>
          </a:p>
          <a:p>
            <a:pPr marL="609600" indent="-609600" algn="ctr">
              <a:buFontTx/>
              <a:buAutoNum type="arabicPeriod"/>
            </a:pPr>
            <a:r>
              <a:rPr lang="sr-Cyrl-CS" sz="3600" smtClean="0">
                <a:latin typeface="Times New Roman" pitchFamily="18" charset="0"/>
              </a:rPr>
              <a:t>ХЕМИЈСКЕ МЕТОДЕ</a:t>
            </a:r>
          </a:p>
          <a:p>
            <a:pPr marL="609600" indent="-609600" algn="ctr">
              <a:buFontTx/>
              <a:buAutoNum type="arabicPeriod"/>
            </a:pPr>
            <a:r>
              <a:rPr lang="sr-Cyrl-CS" sz="3600" smtClean="0">
                <a:latin typeface="Times New Roman" pitchFamily="18" charset="0"/>
              </a:rPr>
              <a:t>БИОЛОШКЕ МЕТОДЕ</a:t>
            </a:r>
            <a:endParaRPr lang="sr-Latn-CS" sz="3600" smtClean="0">
              <a:latin typeface="Times New Roman" pitchFamily="18" charset="0"/>
            </a:endParaRPr>
          </a:p>
        </p:txBody>
      </p:sp>
    </p:spTree>
  </p:cSld>
  <p:clrMapOvr>
    <a:masterClrMapping/>
  </p:clrMapOvr>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1295400"/>
            <a:ext cx="9144000" cy="1066800"/>
          </a:xfrm>
        </p:spPr>
        <p:txBody>
          <a:bodyPr>
            <a:noAutofit/>
          </a:bodyPr>
          <a:lstStyle/>
          <a:p>
            <a:r>
              <a:rPr lang="sr-Cyrl-CS" sz="2800" b="1" smtClean="0">
                <a:effectLst>
                  <a:outerShdw blurRad="38100" dist="38100" dir="2700000" algn="tl">
                    <a:srgbClr val="C0C0C0"/>
                  </a:outerShdw>
                </a:effectLst>
                <a:latin typeface="Times New Roman" pitchFamily="18" charset="0"/>
              </a:rPr>
              <a:t>ФИЗИЧКЕ МЕТОДЕ КОНТРОЛЕ СТЕРИЛИЗАЦИЈЕ</a:t>
            </a:r>
            <a:endParaRPr lang="sr-Latn-CS" sz="2800" b="1" smtClean="0">
              <a:effectLst>
                <a:outerShdw blurRad="38100" dist="38100" dir="2700000" algn="tl">
                  <a:srgbClr val="C0C0C0"/>
                </a:outerShdw>
              </a:effectLst>
              <a:latin typeface="Times New Roman" pitchFamily="18" charset="0"/>
            </a:endParaRPr>
          </a:p>
        </p:txBody>
      </p:sp>
      <p:sp>
        <p:nvSpPr>
          <p:cNvPr id="3" name="Content Placeholder 2"/>
          <p:cNvSpPr>
            <a:spLocks noGrp="1"/>
          </p:cNvSpPr>
          <p:nvPr>
            <p:ph idx="4294967295"/>
          </p:nvPr>
        </p:nvSpPr>
        <p:spPr>
          <a:xfrm>
            <a:off x="0" y="3200400"/>
            <a:ext cx="9144000" cy="5562600"/>
          </a:xfrm>
        </p:spPr>
        <p:txBody>
          <a:bodyPr>
            <a:normAutofit/>
          </a:bodyPr>
          <a:lstStyle/>
          <a:p>
            <a:r>
              <a:rPr lang="sr-Cyrl-CS" smtClean="0">
                <a:latin typeface="Times New Roman" pitchFamily="18" charset="0"/>
              </a:rPr>
              <a:t>КОНТРОЛА ПОСТИГНУТЕ </a:t>
            </a:r>
            <a:r>
              <a:rPr lang="sr-Cyrl-CS" b="1" smtClean="0">
                <a:effectLst>
                  <a:outerShdw blurRad="38100" dist="38100" dir="2700000" algn="tl">
                    <a:srgbClr val="C0C0C0"/>
                  </a:outerShdw>
                </a:effectLst>
                <a:latin typeface="Times New Roman" pitchFamily="18" charset="0"/>
              </a:rPr>
              <a:t>ТЕМПЕРАТУРЕ </a:t>
            </a:r>
            <a:r>
              <a:rPr lang="sr-Cyrl-CS" smtClean="0">
                <a:latin typeface="Times New Roman" pitchFamily="18" charset="0"/>
              </a:rPr>
              <a:t>УПОТРЕБОМ ТЕРМОМЕТРА</a:t>
            </a:r>
          </a:p>
          <a:p>
            <a:r>
              <a:rPr lang="sr-Cyrl-CS" smtClean="0">
                <a:latin typeface="Times New Roman" pitchFamily="18" charset="0"/>
              </a:rPr>
              <a:t>КОНТРОЛА ПОСТИГНУТОГ </a:t>
            </a:r>
            <a:r>
              <a:rPr lang="sr-Cyrl-CS" b="1" smtClean="0">
                <a:effectLst>
                  <a:outerShdw blurRad="38100" dist="38100" dir="2700000" algn="tl">
                    <a:srgbClr val="C0C0C0"/>
                  </a:outerShdw>
                </a:effectLst>
                <a:latin typeface="Times New Roman" pitchFamily="18" charset="0"/>
              </a:rPr>
              <a:t>ПРИТИСКА </a:t>
            </a:r>
            <a:r>
              <a:rPr lang="sr-Cyrl-CS" smtClean="0">
                <a:latin typeface="Times New Roman" pitchFamily="18" charset="0"/>
              </a:rPr>
              <a:t>УПОТРЕБОМ МАНОМЕТРА</a:t>
            </a:r>
          </a:p>
          <a:p>
            <a:r>
              <a:rPr lang="sr-Cyrl-CS" smtClean="0">
                <a:latin typeface="Times New Roman" pitchFamily="18" charset="0"/>
              </a:rPr>
              <a:t>КОНТРОЛА </a:t>
            </a:r>
            <a:r>
              <a:rPr lang="sr-Cyrl-CS" b="1" smtClean="0">
                <a:effectLst>
                  <a:outerShdw blurRad="38100" dist="38100" dir="2700000" algn="tl">
                    <a:srgbClr val="C0C0C0"/>
                  </a:outerShdw>
                </a:effectLst>
                <a:latin typeface="Times New Roman" pitchFamily="18" charset="0"/>
              </a:rPr>
              <a:t>ДУЖИНЕ СТЕРИЛИЗАЦИЈЕ </a:t>
            </a:r>
            <a:r>
              <a:rPr lang="sr-Cyrl-CS" smtClean="0">
                <a:latin typeface="Times New Roman" pitchFamily="18" charset="0"/>
              </a:rPr>
              <a:t>УПОТРЕБОМ САТА</a:t>
            </a:r>
            <a:endParaRPr lang="sr-Latn-CS" smtClean="0">
              <a:latin typeface="Times New Roman" pitchFamily="18" charset="0"/>
            </a:endParaRPr>
          </a:p>
        </p:txBody>
      </p:sp>
    </p:spTree>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p:txBody>
          <a:bodyPr>
            <a:noAutofit/>
          </a:bodyPr>
          <a:lstStyle/>
          <a:p>
            <a:r>
              <a:rPr lang="sr-Cyrl-CS" sz="2800" b="1" smtClean="0">
                <a:effectLst>
                  <a:outerShdw blurRad="38100" dist="38100" dir="2700000" algn="tl">
                    <a:srgbClr val="C0C0C0"/>
                  </a:outerShdw>
                </a:effectLst>
              </a:rPr>
              <a:t>ХЕМИЈСКЕ МЕТОДЕ КОНТРОЛЕ СТЕРИЛИЗАЦИЈЕ</a:t>
            </a:r>
            <a:endParaRPr lang="sr-Latn-CS" sz="2800" b="1" smtClean="0">
              <a:effectLst>
                <a:outerShdw blurRad="38100" dist="38100" dir="2700000" algn="tl">
                  <a:srgbClr val="C0C0C0"/>
                </a:outerShdw>
              </a:effectLst>
            </a:endParaRPr>
          </a:p>
        </p:txBody>
      </p:sp>
      <p:sp>
        <p:nvSpPr>
          <p:cNvPr id="3" name="Content Placeholder 2"/>
          <p:cNvSpPr>
            <a:spLocks noGrp="1"/>
          </p:cNvSpPr>
          <p:nvPr>
            <p:ph idx="4294967295"/>
          </p:nvPr>
        </p:nvSpPr>
        <p:spPr/>
        <p:txBody>
          <a:bodyPr>
            <a:normAutofit/>
          </a:bodyPr>
          <a:lstStyle/>
          <a:p>
            <a:pPr>
              <a:lnSpc>
                <a:spcPct val="80000"/>
              </a:lnSpc>
            </a:pPr>
            <a:r>
              <a:rPr lang="sr-Cyrl-CS" sz="2100" smtClean="0"/>
              <a:t>Базирају се на чињеници да нека хемијска једињења на одређеним температурама </a:t>
            </a:r>
            <a:r>
              <a:rPr lang="sr-Cyrl-CS" sz="2100" b="1" smtClean="0">
                <a:effectLst>
                  <a:outerShdw blurRad="38100" dist="38100" dir="2700000" algn="tl">
                    <a:srgbClr val="C0C0C0"/>
                  </a:outerShdw>
                </a:effectLst>
              </a:rPr>
              <a:t>мењају боју </a:t>
            </a:r>
            <a:r>
              <a:rPr lang="sr-Cyrl-CS" sz="2100" smtClean="0"/>
              <a:t>или </a:t>
            </a:r>
            <a:r>
              <a:rPr lang="sr-Cyrl-CS" sz="2100" b="1" smtClean="0">
                <a:effectLst>
                  <a:outerShdw blurRad="38100" dist="38100" dir="2700000" algn="tl">
                    <a:srgbClr val="C0C0C0"/>
                  </a:outerShdw>
                </a:effectLst>
              </a:rPr>
              <a:t>физичко стање (топе се)</a:t>
            </a:r>
            <a:r>
              <a:rPr lang="sr-Cyrl-CS" sz="2100" smtClean="0"/>
              <a:t>:</a:t>
            </a:r>
          </a:p>
          <a:p>
            <a:pPr>
              <a:lnSpc>
                <a:spcPct val="80000"/>
              </a:lnSpc>
            </a:pPr>
            <a:r>
              <a:rPr lang="sr-Cyrl-CS" sz="2100" smtClean="0">
                <a:latin typeface="Times New Roman" pitchFamily="18" charset="0"/>
              </a:rPr>
              <a:t>Микулићев папир- тамнољубичаст папир (скроб на њему обојен Луголовим раствором).Тамнољубичаста боја папира прелази у белу боју на 100 </a:t>
            </a:r>
            <a:r>
              <a:rPr lang="sr-Cyrl-CS" sz="2100" smtClean="0">
                <a:latin typeface="Times New Roman" pitchFamily="18" charset="0"/>
                <a:cs typeface="Times New Roman" pitchFamily="18" charset="0"/>
              </a:rPr>
              <a:t>º</a:t>
            </a:r>
            <a:r>
              <a:rPr lang="sr-Cyrl-CS" sz="2100" smtClean="0">
                <a:latin typeface="Times New Roman" pitchFamily="18" charset="0"/>
              </a:rPr>
              <a:t> </a:t>
            </a:r>
            <a:r>
              <a:rPr lang="sr-Latn-CS" sz="2100" smtClean="0">
                <a:latin typeface="Times New Roman" pitchFamily="18" charset="0"/>
              </a:rPr>
              <a:t>C</a:t>
            </a:r>
            <a:r>
              <a:rPr lang="sr-Cyrl-CS" sz="2100" smtClean="0">
                <a:latin typeface="Times New Roman" pitchFamily="18" charset="0"/>
              </a:rPr>
              <a:t> након 15 минута- застарела метода</a:t>
            </a:r>
          </a:p>
          <a:p>
            <a:pPr>
              <a:lnSpc>
                <a:spcPct val="80000"/>
              </a:lnSpc>
            </a:pPr>
            <a:r>
              <a:rPr lang="sr-Cyrl-CS" sz="2100" smtClean="0">
                <a:latin typeface="Times New Roman" pitchFamily="18" charset="0"/>
              </a:rPr>
              <a:t>Метода контроле помоћу сумпорног прах (,,сумпорни цвет”) - ампуле сумпорног праха ређају се заједно са материјалом за стерилизацију.   При оствареној стерилизацији прах мења своје агрегатно стање (120 </a:t>
            </a:r>
            <a:r>
              <a:rPr lang="sr-Cyrl-CS" sz="2100" smtClean="0">
                <a:latin typeface="Times New Roman" pitchFamily="18" charset="0"/>
                <a:cs typeface="Times New Roman" pitchFamily="18" charset="0"/>
              </a:rPr>
              <a:t>º</a:t>
            </a:r>
            <a:r>
              <a:rPr lang="sr-Cyrl-CS" sz="2100" smtClean="0">
                <a:latin typeface="Times New Roman" pitchFamily="18" charset="0"/>
              </a:rPr>
              <a:t> </a:t>
            </a:r>
            <a:r>
              <a:rPr lang="sr-Latn-CS" sz="2100" smtClean="0">
                <a:latin typeface="Times New Roman" pitchFamily="18" charset="0"/>
              </a:rPr>
              <a:t>C</a:t>
            </a:r>
            <a:r>
              <a:rPr lang="sr-Cyrl-CS" sz="2100" smtClean="0">
                <a:latin typeface="Times New Roman" pitchFamily="18" charset="0"/>
              </a:rPr>
              <a:t>) и прелази у аморфну истопљену масу.</a:t>
            </a:r>
            <a:endParaRPr lang="en-US" sz="2100" smtClean="0">
              <a:latin typeface="Times New Roman" pitchFamily="18" charset="0"/>
            </a:endParaRPr>
          </a:p>
          <a:p>
            <a:pPr>
              <a:lnSpc>
                <a:spcPct val="80000"/>
              </a:lnSpc>
            </a:pPr>
            <a:endParaRPr lang="sr-Cyrl-CS" sz="2100" smtClean="0"/>
          </a:p>
          <a:p>
            <a:pPr>
              <a:lnSpc>
                <a:spcPct val="80000"/>
              </a:lnSpc>
              <a:buFontTx/>
              <a:buNone/>
            </a:pPr>
            <a:r>
              <a:rPr lang="sr-Cyrl-CS" sz="2100" smtClean="0"/>
              <a:t>→ </a:t>
            </a:r>
            <a:r>
              <a:rPr lang="sr-Latn-CS" sz="2100" smtClean="0">
                <a:effectLst>
                  <a:outerShdw blurRad="38100" dist="38100" dir="2700000" algn="tl">
                    <a:srgbClr val="C0C0C0"/>
                  </a:outerShdw>
                </a:effectLst>
                <a:latin typeface="Times New Roman" pitchFamily="18" charset="0"/>
              </a:rPr>
              <a:t>BENZONAFTOL</a:t>
            </a:r>
            <a:r>
              <a:rPr lang="sr-Latn-CS" sz="2100" smtClean="0">
                <a:latin typeface="Times New Roman" pitchFamily="18" charset="0"/>
              </a:rPr>
              <a:t> </a:t>
            </a:r>
            <a:r>
              <a:rPr lang="sr-Cyrl-CS" sz="2100" smtClean="0">
                <a:latin typeface="Times New Roman" pitchFamily="18" charset="0"/>
              </a:rPr>
              <a:t>се топи на температури од 110°</a:t>
            </a:r>
            <a:r>
              <a:rPr lang="sr-Latn-CS" sz="2100" smtClean="0">
                <a:latin typeface="Times New Roman" pitchFamily="18" charset="0"/>
              </a:rPr>
              <a:t>C</a:t>
            </a:r>
            <a:endParaRPr lang="sr-Cyrl-CS" sz="2100" smtClean="0">
              <a:latin typeface="Times New Roman" pitchFamily="18" charset="0"/>
            </a:endParaRPr>
          </a:p>
          <a:p>
            <a:pPr>
              <a:lnSpc>
                <a:spcPct val="80000"/>
              </a:lnSpc>
              <a:buFontTx/>
              <a:buNone/>
            </a:pPr>
            <a:r>
              <a:rPr lang="sr-Cyrl-CS" sz="2100" smtClean="0">
                <a:latin typeface="Times New Roman" pitchFamily="18" charset="0"/>
              </a:rPr>
              <a:t>→ </a:t>
            </a:r>
            <a:r>
              <a:rPr lang="sr-Latn-CS" sz="2100" smtClean="0">
                <a:effectLst>
                  <a:outerShdw blurRad="38100" dist="38100" dir="2700000" algn="tl">
                    <a:srgbClr val="C0C0C0"/>
                  </a:outerShdw>
                </a:effectLst>
                <a:latin typeface="Times New Roman" pitchFamily="18" charset="0"/>
              </a:rPr>
              <a:t>ANTIPIRIN</a:t>
            </a:r>
            <a:r>
              <a:rPr lang="sr-Latn-CS" sz="2100" smtClean="0">
                <a:latin typeface="Times New Roman" pitchFamily="18" charset="0"/>
              </a:rPr>
              <a:t> </a:t>
            </a:r>
            <a:r>
              <a:rPr lang="sr-Cyrl-CS" sz="2100" smtClean="0">
                <a:latin typeface="Times New Roman" pitchFamily="18" charset="0"/>
              </a:rPr>
              <a:t>се топи на температури од 113°</a:t>
            </a:r>
            <a:r>
              <a:rPr lang="sr-Latn-CS" sz="2100" smtClean="0">
                <a:latin typeface="Times New Roman" pitchFamily="18" charset="0"/>
              </a:rPr>
              <a:t>C</a:t>
            </a:r>
          </a:p>
          <a:p>
            <a:pPr>
              <a:lnSpc>
                <a:spcPct val="80000"/>
              </a:lnSpc>
              <a:buFontTx/>
              <a:buNone/>
            </a:pPr>
            <a:r>
              <a:rPr lang="sr-Latn-CS" sz="2100" smtClean="0">
                <a:latin typeface="Times New Roman" pitchFamily="18" charset="0"/>
              </a:rPr>
              <a:t>→ </a:t>
            </a:r>
            <a:r>
              <a:rPr lang="sr-Latn-CS" sz="2100" smtClean="0">
                <a:effectLst>
                  <a:outerShdw blurRad="38100" dist="38100" dir="2700000" algn="tl">
                    <a:srgbClr val="C0C0C0"/>
                  </a:outerShdw>
                </a:effectLst>
                <a:latin typeface="Times New Roman" pitchFamily="18" charset="0"/>
              </a:rPr>
              <a:t>JODOFORM</a:t>
            </a:r>
            <a:r>
              <a:rPr lang="sr-Latn-CS" sz="2100" smtClean="0">
                <a:latin typeface="Times New Roman" pitchFamily="18" charset="0"/>
              </a:rPr>
              <a:t> </a:t>
            </a:r>
            <a:r>
              <a:rPr lang="sr-Cyrl-CS" sz="2100" smtClean="0">
                <a:latin typeface="Times New Roman" pitchFamily="18" charset="0"/>
              </a:rPr>
              <a:t>се топи на температури од 11</a:t>
            </a:r>
            <a:r>
              <a:rPr lang="sr-Latn-CS" sz="2100" smtClean="0">
                <a:latin typeface="Times New Roman" pitchFamily="18" charset="0"/>
              </a:rPr>
              <a:t>9</a:t>
            </a:r>
            <a:r>
              <a:rPr lang="sr-Cyrl-CS" sz="2100" smtClean="0">
                <a:latin typeface="Times New Roman" pitchFamily="18" charset="0"/>
              </a:rPr>
              <a:t>°</a:t>
            </a:r>
            <a:r>
              <a:rPr lang="sr-Latn-CS" sz="2100" smtClean="0">
                <a:latin typeface="Times New Roman" pitchFamily="18" charset="0"/>
              </a:rPr>
              <a:t>C</a:t>
            </a:r>
            <a:endParaRPr lang="sr-Cyrl-CS" sz="2100" smtClean="0">
              <a:latin typeface="Times New Roman" pitchFamily="18" charset="0"/>
            </a:endParaRPr>
          </a:p>
          <a:p>
            <a:pPr>
              <a:lnSpc>
                <a:spcPct val="80000"/>
              </a:lnSpc>
              <a:buFontTx/>
              <a:buNone/>
            </a:pPr>
            <a:r>
              <a:rPr lang="sr-Cyrl-CS" sz="2100" smtClean="0">
                <a:latin typeface="Times New Roman" pitchFamily="18" charset="0"/>
              </a:rPr>
              <a:t>→ </a:t>
            </a:r>
            <a:r>
              <a:rPr lang="sr-Latn-CS" sz="2100" smtClean="0">
                <a:effectLst>
                  <a:outerShdw blurRad="38100" dist="38100" dir="2700000" algn="tl">
                    <a:srgbClr val="C0C0C0"/>
                  </a:outerShdw>
                </a:effectLst>
                <a:latin typeface="Times New Roman" pitchFamily="18" charset="0"/>
              </a:rPr>
              <a:t>BENZOIČNA KISELINA</a:t>
            </a:r>
            <a:r>
              <a:rPr lang="sr-Latn-CS" sz="2100" b="1" smtClean="0">
                <a:effectLst>
                  <a:outerShdw blurRad="38100" dist="38100" dir="2700000" algn="tl">
                    <a:srgbClr val="C0C0C0"/>
                  </a:outerShdw>
                </a:effectLst>
                <a:latin typeface="Times New Roman" pitchFamily="18" charset="0"/>
              </a:rPr>
              <a:t> </a:t>
            </a:r>
            <a:r>
              <a:rPr lang="sr-Cyrl-CS" sz="2100" smtClean="0">
                <a:latin typeface="Times New Roman" pitchFamily="18" charset="0"/>
              </a:rPr>
              <a:t>се топи на температури од 121°</a:t>
            </a:r>
            <a:r>
              <a:rPr lang="sr-Latn-CS" sz="2100" smtClean="0">
                <a:latin typeface="Times New Roman" pitchFamily="18" charset="0"/>
              </a:rPr>
              <a:t>C</a:t>
            </a:r>
          </a:p>
        </p:txBody>
      </p:sp>
    </p:spTree>
  </p:cSld>
  <p:clrMapOvr>
    <a:masterClrMapping/>
  </p:clrMapOvr>
  <p:timing>
    <p:tnLst>
      <p:par>
        <p:cTn id="1" dur="indefinite" restart="never" nodeType="tmRoot"/>
      </p:par>
    </p:tnLst>
  </p:timing>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4294967295"/>
          </p:nvPr>
        </p:nvSpPr>
        <p:spPr>
          <a:xfrm>
            <a:off x="0" y="0"/>
            <a:ext cx="9144000" cy="6705600"/>
          </a:xfrm>
        </p:spPr>
        <p:txBody>
          <a:bodyPr>
            <a:normAutofit/>
          </a:bodyPr>
          <a:lstStyle/>
          <a:p>
            <a:pPr>
              <a:buFontTx/>
              <a:buNone/>
            </a:pPr>
            <a:r>
              <a:rPr lang="sr-Cyrl-CS" b="1" smtClean="0">
                <a:effectLst>
                  <a:outerShdw blurRad="38100" dist="38100" dir="2700000" algn="tl">
                    <a:srgbClr val="C0C0C0"/>
                  </a:outerShdw>
                </a:effectLst>
              </a:rPr>
              <a:t>	</a:t>
            </a:r>
          </a:p>
          <a:p>
            <a:pPr>
              <a:buFontTx/>
              <a:buNone/>
            </a:pPr>
            <a:endParaRPr lang="sr-Cyrl-CS" b="1" smtClean="0">
              <a:effectLst>
                <a:outerShdw blurRad="38100" dist="38100" dir="2700000" algn="tl">
                  <a:srgbClr val="C0C0C0"/>
                </a:outerShdw>
              </a:effectLst>
            </a:endParaRPr>
          </a:p>
          <a:p>
            <a:pPr>
              <a:buFontTx/>
              <a:buNone/>
            </a:pPr>
            <a:r>
              <a:rPr lang="sr-Cyrl-CS" b="1" smtClean="0">
                <a:effectLst>
                  <a:outerShdw blurRad="38100" dist="38100" dir="2700000" algn="tl">
                    <a:srgbClr val="C0C0C0"/>
                  </a:outerShdw>
                </a:effectLst>
              </a:rPr>
              <a:t>	</a:t>
            </a:r>
            <a:r>
              <a:rPr lang="sr-Cyrl-CS" sz="4400" smtClean="0">
                <a:effectLst>
                  <a:outerShdw blurRad="38100" dist="38100" dir="2700000" algn="tl">
                    <a:srgbClr val="C0C0C0"/>
                  </a:outerShdw>
                </a:effectLst>
                <a:latin typeface="Times New Roman" pitchFamily="18" charset="0"/>
              </a:rPr>
              <a:t>Физичке</a:t>
            </a:r>
            <a:r>
              <a:rPr lang="sr-Cyrl-CS" sz="4400" smtClean="0">
                <a:latin typeface="Times New Roman" pitchFamily="18" charset="0"/>
              </a:rPr>
              <a:t> и </a:t>
            </a:r>
            <a:r>
              <a:rPr lang="sr-Cyrl-CS" sz="4400" smtClean="0">
                <a:effectLst>
                  <a:outerShdw blurRad="38100" dist="38100" dir="2700000" algn="tl">
                    <a:srgbClr val="C0C0C0"/>
                  </a:outerShdw>
                </a:effectLst>
                <a:latin typeface="Times New Roman" pitchFamily="18" charset="0"/>
              </a:rPr>
              <a:t>хемијске</a:t>
            </a:r>
            <a:r>
              <a:rPr lang="sr-Cyrl-CS" sz="4400" smtClean="0">
                <a:latin typeface="Times New Roman" pitchFamily="18" charset="0"/>
              </a:rPr>
              <a:t> </a:t>
            </a:r>
            <a:r>
              <a:rPr lang="sr-Cyrl-CS" sz="4400" smtClean="0">
                <a:effectLst>
                  <a:outerShdw blurRad="38100" dist="38100" dir="2700000" algn="tl">
                    <a:srgbClr val="C0C0C0"/>
                  </a:outerShdw>
                </a:effectLst>
                <a:latin typeface="Times New Roman" pitchFamily="18" charset="0"/>
              </a:rPr>
              <a:t>методе</a:t>
            </a:r>
            <a:r>
              <a:rPr lang="sr-Cyrl-CS" sz="4400" smtClean="0">
                <a:latin typeface="Times New Roman" pitchFamily="18" charset="0"/>
              </a:rPr>
              <a:t> </a:t>
            </a:r>
            <a:r>
              <a:rPr lang="sr-Cyrl-CS" sz="4400" smtClean="0">
                <a:effectLst>
                  <a:outerShdw blurRad="38100" dist="38100" dir="2700000" algn="tl">
                    <a:srgbClr val="C0C0C0"/>
                  </a:outerShdw>
                </a:effectLst>
                <a:latin typeface="Times New Roman" pitchFamily="18" charset="0"/>
              </a:rPr>
              <a:t>не доказују директно да је материјал стерилисан како треба</a:t>
            </a:r>
            <a:r>
              <a:rPr lang="sr-Cyrl-CS" sz="4400" smtClean="0">
                <a:latin typeface="Times New Roman" pitchFamily="18" charset="0"/>
              </a:rPr>
              <a:t>,                                 већ само да је достигнута одређена температура и да је та температура била апликована одређено</a:t>
            </a:r>
            <a:r>
              <a:rPr lang="sr-Cyrl-CS" sz="4400" smtClean="0"/>
              <a:t> </a:t>
            </a:r>
            <a:r>
              <a:rPr lang="sr-Cyrl-CS" sz="4400" smtClean="0">
                <a:latin typeface="Times New Roman" pitchFamily="18" charset="0"/>
              </a:rPr>
              <a:t>време</a:t>
            </a:r>
            <a:r>
              <a:rPr lang="sr-Cyrl-CS" sz="4400" smtClean="0"/>
              <a:t>.</a:t>
            </a:r>
          </a:p>
        </p:txBody>
      </p:sp>
    </p:spTree>
  </p:cSld>
  <p:clrMapOvr>
    <a:masterClrMapping/>
  </p:clrMapOvr>
  <p:timing>
    <p:tnLst>
      <p:par>
        <p:cTn id="1" dur="indefinite" restart="never" nodeType="tmRoot"/>
      </p:par>
    </p:tnLst>
  </p:timing>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Rectangle 2"/>
          <p:cNvSpPr>
            <a:spLocks noGrp="1" noChangeArrowheads="1"/>
          </p:cNvSpPr>
          <p:nvPr>
            <p:ph type="title" idx="4294967295"/>
          </p:nvPr>
        </p:nvSpPr>
        <p:spPr/>
        <p:txBody>
          <a:bodyPr/>
          <a:lstStyle/>
          <a:p>
            <a:r>
              <a:rPr lang="sr-Cyrl-CS" smtClean="0">
                <a:latin typeface="Times New Roman" pitchFamily="18" charset="0"/>
              </a:rPr>
              <a:t>Биолошке контроле</a:t>
            </a:r>
            <a:endParaRPr lang="en-US" smtClean="0">
              <a:latin typeface="Times New Roman" pitchFamily="18" charset="0"/>
            </a:endParaRPr>
          </a:p>
        </p:txBody>
      </p:sp>
      <p:sp>
        <p:nvSpPr>
          <p:cNvPr id="70659" name="Rectangle 3"/>
          <p:cNvSpPr>
            <a:spLocks noGrp="1" noChangeArrowheads="1"/>
          </p:cNvSpPr>
          <p:nvPr>
            <p:ph type="body" sz="half" idx="1"/>
          </p:nvPr>
        </p:nvSpPr>
        <p:spPr/>
        <p:txBody>
          <a:bodyPr/>
          <a:lstStyle/>
          <a:p>
            <a:pPr marL="609600" indent="-609600">
              <a:lnSpc>
                <a:spcPct val="90000"/>
              </a:lnSpc>
            </a:pPr>
            <a:r>
              <a:rPr lang="sr-Cyrl-CS" sz="2000" smtClean="0">
                <a:latin typeface="Times New Roman" pitchFamily="18" charset="0"/>
              </a:rPr>
              <a:t>Коришћење спора одређених бактерија</a:t>
            </a:r>
          </a:p>
          <a:p>
            <a:pPr marL="609600" indent="-609600">
              <a:lnSpc>
                <a:spcPct val="90000"/>
              </a:lnSpc>
            </a:pPr>
            <a:r>
              <a:rPr lang="sr-Cyrl-CS" sz="2000" smtClean="0">
                <a:latin typeface="Times New Roman" pitchFamily="18" charset="0"/>
              </a:rPr>
              <a:t>Најсигурниј</a:t>
            </a:r>
            <a:r>
              <a:rPr lang="sr-Latn-CS" sz="2000" smtClean="0">
                <a:latin typeface="Times New Roman" pitchFamily="18" charset="0"/>
              </a:rPr>
              <a:t>a</a:t>
            </a:r>
            <a:r>
              <a:rPr lang="sr-Cyrl-CS" sz="2000" smtClean="0">
                <a:latin typeface="Times New Roman" pitchFamily="18" charset="0"/>
              </a:rPr>
              <a:t> метода контроле</a:t>
            </a:r>
          </a:p>
          <a:p>
            <a:pPr marL="609600" indent="-609600">
              <a:lnSpc>
                <a:spcPct val="90000"/>
              </a:lnSpc>
              <a:buFont typeface="Wingdings" pitchFamily="2" charset="2"/>
              <a:buAutoNum type="arabicPeriod"/>
            </a:pPr>
            <a:r>
              <a:rPr lang="sr-Cyrl-CS" sz="2000" smtClean="0">
                <a:latin typeface="Times New Roman" pitchFamily="18" charset="0"/>
              </a:rPr>
              <a:t>Засејавањем стерилисаног материјала из стерилизатора- бољи метод, недостатак- потребно је време од засејавања до потпуне идентификације (2-3 дана)</a:t>
            </a:r>
          </a:p>
          <a:p>
            <a:pPr marL="609600" indent="-609600">
              <a:lnSpc>
                <a:spcPct val="90000"/>
              </a:lnSpc>
              <a:buFont typeface="Wingdings" pitchFamily="2" charset="2"/>
              <a:buAutoNum type="arabicPeriod"/>
            </a:pPr>
            <a:r>
              <a:rPr lang="sr-Cyrl-CS" sz="2000" smtClean="0">
                <a:latin typeface="Times New Roman" pitchFamily="18" charset="0"/>
              </a:rPr>
              <a:t>Стављањем отпорних спора у апарат (најчешће препарати сувих спора </a:t>
            </a:r>
            <a:r>
              <a:rPr lang="sr-Latn-CS" sz="2000" smtClean="0">
                <a:latin typeface="Times New Roman" pitchFamily="18" charset="0"/>
              </a:rPr>
              <a:t>Bac. Suptilis-a</a:t>
            </a:r>
            <a:r>
              <a:rPr lang="sr-Cyrl-CS" sz="2000" smtClean="0">
                <a:latin typeface="Times New Roman" pitchFamily="18" charset="0"/>
              </a:rPr>
              <a:t> (постоји опасност од могућности контаминације)</a:t>
            </a:r>
            <a:endParaRPr lang="en-US" sz="2000" smtClean="0">
              <a:latin typeface="Times New Roman" pitchFamily="18" charset="0"/>
            </a:endParaRPr>
          </a:p>
        </p:txBody>
      </p:sp>
      <p:sp>
        <p:nvSpPr>
          <p:cNvPr id="70660" name="Rectangle 4"/>
          <p:cNvSpPr>
            <a:spLocks noGrp="1" noChangeArrowheads="1"/>
          </p:cNvSpPr>
          <p:nvPr>
            <p:ph type="body" sz="half" idx="2"/>
          </p:nvPr>
        </p:nvSpPr>
        <p:spPr/>
        <p:txBody>
          <a:bodyPr/>
          <a:lstStyle/>
          <a:p>
            <a:pPr>
              <a:lnSpc>
                <a:spcPct val="80000"/>
              </a:lnSpc>
              <a:buFontTx/>
              <a:buNone/>
            </a:pPr>
            <a:r>
              <a:rPr lang="sr-Cyrl-CS" sz="2500" smtClean="0">
                <a:latin typeface="Times New Roman" pitchFamily="18" charset="0"/>
              </a:rPr>
              <a:t>Европска фармакопеја прецизно прописује да се контрола рада:</a:t>
            </a:r>
          </a:p>
          <a:p>
            <a:pPr>
              <a:lnSpc>
                <a:spcPct val="80000"/>
              </a:lnSpc>
            </a:pPr>
            <a:r>
              <a:rPr lang="sr-Cyrl-CS" sz="2500" smtClean="0">
                <a:latin typeface="Times New Roman" pitchFamily="18" charset="0"/>
              </a:rPr>
              <a:t>  аутоклaвa морa обaвљaти спoрaмa</a:t>
            </a:r>
            <a:endParaRPr lang="sr-Latn-CS" sz="2500" smtClean="0">
              <a:latin typeface="Times New Roman" pitchFamily="18" charset="0"/>
            </a:endParaRPr>
          </a:p>
          <a:p>
            <a:pPr>
              <a:lnSpc>
                <a:spcPct val="80000"/>
              </a:lnSpc>
              <a:buFontTx/>
              <a:buNone/>
            </a:pPr>
            <a:r>
              <a:rPr lang="sr-Latn-CS" sz="2500" smtClean="0">
                <a:latin typeface="Times New Roman" pitchFamily="18" charset="0"/>
              </a:rPr>
              <a:t>    </a:t>
            </a:r>
            <a:r>
              <a:rPr lang="sr-Latn-CS" sz="2500" i="1" smtClean="0">
                <a:latin typeface="Times New Roman" pitchFamily="18" charset="0"/>
              </a:rPr>
              <a:t>Bacillus stearothermophilus</a:t>
            </a:r>
            <a:r>
              <a:rPr lang="sr-Latn-CS" sz="2500" smtClean="0">
                <a:latin typeface="Times New Roman" pitchFamily="18" charset="0"/>
              </a:rPr>
              <a:t>-a (ATCC 7953)</a:t>
            </a:r>
          </a:p>
          <a:p>
            <a:pPr>
              <a:lnSpc>
                <a:spcPct val="80000"/>
              </a:lnSpc>
            </a:pPr>
            <a:r>
              <a:rPr lang="sr-Latn-CS" sz="2500" b="1" smtClean="0">
                <a:latin typeface="Times New Roman" pitchFamily="18" charset="0"/>
              </a:rPr>
              <a:t>-</a:t>
            </a:r>
            <a:r>
              <a:rPr lang="sr-Latn-CS" sz="2500" smtClean="0">
                <a:latin typeface="Times New Roman" pitchFamily="18" charset="0"/>
              </a:rPr>
              <a:t> </a:t>
            </a:r>
            <a:r>
              <a:rPr lang="sr-Cyrl-CS" sz="2500" smtClean="0">
                <a:latin typeface="Times New Roman" pitchFamily="18" charset="0"/>
              </a:rPr>
              <a:t>сувог стерилизатора и етилен оксида спорама</a:t>
            </a:r>
            <a:endParaRPr lang="sr-Latn-CS" sz="2500" smtClean="0">
              <a:latin typeface="Times New Roman" pitchFamily="18" charset="0"/>
            </a:endParaRPr>
          </a:p>
          <a:p>
            <a:pPr>
              <a:lnSpc>
                <a:spcPct val="80000"/>
              </a:lnSpc>
              <a:buFontTx/>
              <a:buNone/>
            </a:pPr>
            <a:r>
              <a:rPr lang="sr-Latn-CS" sz="2500" smtClean="0">
                <a:latin typeface="Times New Roman" pitchFamily="18" charset="0"/>
              </a:rPr>
              <a:t>    </a:t>
            </a:r>
            <a:r>
              <a:rPr lang="sr-Latn-CS" sz="2500" i="1" smtClean="0">
                <a:latin typeface="Times New Roman" pitchFamily="18" charset="0"/>
              </a:rPr>
              <a:t>Bacillus subtilis</a:t>
            </a:r>
            <a:r>
              <a:rPr lang="sr-Latn-CS" sz="2500" smtClean="0">
                <a:latin typeface="Times New Roman" pitchFamily="18" charset="0"/>
              </a:rPr>
              <a:t>-a (ATCC 2972)</a:t>
            </a:r>
          </a:p>
        </p:txBody>
      </p:sp>
    </p:spTree>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idx="4294967295"/>
          </p:nvPr>
        </p:nvSpPr>
        <p:spPr>
          <a:xfrm>
            <a:off x="0" y="1268413"/>
            <a:ext cx="9144000" cy="914400"/>
          </a:xfrm>
        </p:spPr>
        <p:txBody>
          <a:bodyPr>
            <a:normAutofit/>
          </a:bodyPr>
          <a:lstStyle/>
          <a:p>
            <a:r>
              <a:rPr lang="sr-Cyrl-CS" sz="3200" b="1" smtClean="0">
                <a:effectLst>
                  <a:outerShdw blurRad="38100" dist="38100" dir="2700000" algn="tl">
                    <a:srgbClr val="C0C0C0"/>
                  </a:outerShdw>
                </a:effectLst>
                <a:latin typeface="Times New Roman" pitchFamily="18" charset="0"/>
              </a:rPr>
              <a:t>ГРЕШКЕ У СТЕРИЛИЗАЦИЈИ </a:t>
            </a:r>
            <a:r>
              <a:rPr lang="sr-Cyrl-CS" sz="2800" b="1" smtClean="0">
                <a:effectLst>
                  <a:outerShdw blurRad="38100" dist="38100" dir="2700000" algn="tl">
                    <a:srgbClr val="C0C0C0"/>
                  </a:outerShdw>
                </a:effectLst>
                <a:latin typeface="Times New Roman" pitchFamily="18" charset="0"/>
              </a:rPr>
              <a:t>настају због:</a:t>
            </a:r>
            <a:endParaRPr lang="sr-Latn-CS" sz="2800" b="1" smtClean="0">
              <a:effectLst>
                <a:outerShdw blurRad="38100" dist="38100" dir="2700000" algn="tl">
                  <a:srgbClr val="C0C0C0"/>
                </a:outerShdw>
              </a:effectLst>
              <a:latin typeface="Times New Roman" pitchFamily="18" charset="0"/>
            </a:endParaRPr>
          </a:p>
        </p:txBody>
      </p:sp>
      <p:sp>
        <p:nvSpPr>
          <p:cNvPr id="71683" name="Content Placeholder 2"/>
          <p:cNvSpPr>
            <a:spLocks noGrp="1"/>
          </p:cNvSpPr>
          <p:nvPr>
            <p:ph idx="4294967295"/>
          </p:nvPr>
        </p:nvSpPr>
        <p:spPr>
          <a:xfrm>
            <a:off x="0" y="2636838"/>
            <a:ext cx="9144000" cy="4027487"/>
          </a:xfrm>
        </p:spPr>
        <p:txBody>
          <a:bodyPr/>
          <a:lstStyle/>
          <a:p>
            <a:pPr marL="514350" indent="-514350">
              <a:buFont typeface="Calibri" pitchFamily="34" charset="0"/>
              <a:buAutoNum type="arabicPeriod"/>
            </a:pPr>
            <a:r>
              <a:rPr lang="sr-Cyrl-CS" sz="2000" smtClean="0">
                <a:latin typeface="Times New Roman" pitchFamily="18" charset="0"/>
              </a:rPr>
              <a:t>непознавања теоретских основа и практичног поступка деловања стерилизатора</a:t>
            </a:r>
          </a:p>
          <a:p>
            <a:pPr marL="514350" indent="-514350">
              <a:buFont typeface="Calibri" pitchFamily="34" charset="0"/>
              <a:buAutoNum type="arabicPeriod"/>
            </a:pPr>
            <a:r>
              <a:rPr lang="sr-Cyrl-CS" sz="2000" smtClean="0">
                <a:latin typeface="Times New Roman" pitchFamily="18" charset="0"/>
              </a:rPr>
              <a:t>неправилног паковања предмета</a:t>
            </a:r>
          </a:p>
          <a:p>
            <a:pPr marL="514350" indent="-514350">
              <a:buFont typeface="Calibri" pitchFamily="34" charset="0"/>
              <a:buAutoNum type="arabicPeriod"/>
            </a:pPr>
            <a:r>
              <a:rPr lang="sr-Cyrl-CS" sz="2000" smtClean="0">
                <a:latin typeface="Times New Roman" pitchFamily="18" charset="0"/>
              </a:rPr>
              <a:t>пренатрпаности апарата</a:t>
            </a:r>
          </a:p>
          <a:p>
            <a:pPr marL="514350" indent="-514350">
              <a:buFont typeface="Calibri" pitchFamily="34" charset="0"/>
              <a:buAutoNum type="arabicPeriod"/>
            </a:pPr>
            <a:r>
              <a:rPr lang="sr-Cyrl-CS" sz="2000" smtClean="0">
                <a:latin typeface="Times New Roman" pitchFamily="18" charset="0"/>
              </a:rPr>
              <a:t>стерилизације материјала које не подносе одређени стерилизацијски поступак</a:t>
            </a:r>
          </a:p>
          <a:p>
            <a:pPr marL="514350" indent="-514350">
              <a:buFont typeface="Calibri" pitchFamily="34" charset="0"/>
              <a:buAutoNum type="arabicPeriod"/>
            </a:pPr>
            <a:r>
              <a:rPr lang="sr-Cyrl-CS" sz="2000" smtClean="0">
                <a:latin typeface="Times New Roman" pitchFamily="18" charset="0"/>
              </a:rPr>
              <a:t>због скраћеног времена стерилизације</a:t>
            </a:r>
          </a:p>
          <a:p>
            <a:pPr marL="514350" indent="-514350">
              <a:buFont typeface="Calibri" pitchFamily="34" charset="0"/>
              <a:buAutoNum type="arabicPeriod"/>
            </a:pPr>
            <a:r>
              <a:rPr lang="sr-Cyrl-CS" sz="2000" smtClean="0">
                <a:latin typeface="Times New Roman" pitchFamily="18" charset="0"/>
              </a:rPr>
              <a:t>слабог одржавања уређаја и недовољне или никакве физичке, хемијске или биолошке контроле</a:t>
            </a:r>
          </a:p>
          <a:p>
            <a:pPr marL="514350" indent="-514350">
              <a:buFont typeface="Calibri" pitchFamily="34" charset="0"/>
              <a:buAutoNum type="arabicPeriod"/>
            </a:pPr>
            <a:r>
              <a:rPr lang="sr-Cyrl-CS" sz="2000" smtClean="0">
                <a:latin typeface="Times New Roman" pitchFamily="18" charset="0"/>
              </a:rPr>
              <a:t>превелике контаминације материјала која прелази распон 6 логаритама (10⁶)</a:t>
            </a:r>
            <a:endParaRPr lang="sr-Latn-CS" sz="2000" smtClean="0">
              <a:latin typeface="Times New Roman" pitchFamily="18" charset="0"/>
            </a:endParaRPr>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ChangeArrowheads="1"/>
          </p:cNvSpPr>
          <p:nvPr/>
        </p:nvSpPr>
        <p:spPr bwMode="auto">
          <a:xfrm>
            <a:off x="2195513" y="2349500"/>
            <a:ext cx="4824412" cy="2455863"/>
          </a:xfrm>
          <a:prstGeom prst="rect">
            <a:avLst/>
          </a:prstGeom>
          <a:noFill/>
          <a:ln w="9525">
            <a:noFill/>
            <a:miter lim="800000"/>
            <a:headEnd/>
            <a:tailEnd/>
          </a:ln>
        </p:spPr>
        <p:txBody>
          <a:bodyPr>
            <a:spAutoFit/>
          </a:bodyPr>
          <a:lstStyle/>
          <a:p>
            <a:pPr>
              <a:lnSpc>
                <a:spcPct val="80000"/>
              </a:lnSpc>
            </a:pPr>
            <a:endParaRPr lang="sr-Cyrl-CS">
              <a:solidFill>
                <a:srgbClr val="000000"/>
              </a:solidFill>
              <a:latin typeface="Times New Roman" pitchFamily="18" charset="0"/>
            </a:endParaRPr>
          </a:p>
          <a:p>
            <a:pPr algn="ctr">
              <a:lnSpc>
                <a:spcPct val="80000"/>
              </a:lnSpc>
            </a:pPr>
            <a:r>
              <a:rPr lang="sr-Cyrl-CS" sz="4000" b="1">
                <a:solidFill>
                  <a:srgbClr val="000000"/>
                </a:solidFill>
                <a:latin typeface="Times New Roman" pitchFamily="18" charset="0"/>
              </a:rPr>
              <a:t>ПОДЕЛЕ ДЕЗИНФЕКЦИЈЕ</a:t>
            </a:r>
          </a:p>
          <a:p>
            <a:pPr algn="ctr">
              <a:lnSpc>
                <a:spcPct val="80000"/>
              </a:lnSpc>
            </a:pPr>
            <a:endParaRPr lang="sr-Cyrl-CS" sz="4000" b="1">
              <a:solidFill>
                <a:srgbClr val="000000"/>
              </a:solidFill>
              <a:latin typeface="Times New Roman" pitchFamily="18" charset="0"/>
            </a:endParaRPr>
          </a:p>
          <a:p>
            <a:pPr>
              <a:lnSpc>
                <a:spcPct val="80000"/>
              </a:lnSpc>
            </a:pPr>
            <a:endParaRPr lang="sr-Cyrl-CS">
              <a:solidFill>
                <a:srgbClr val="000000"/>
              </a:solidFill>
              <a:latin typeface="Times New Roman" pitchFamily="18" charset="0"/>
            </a:endParaRPr>
          </a:p>
          <a:p>
            <a:pPr>
              <a:lnSpc>
                <a:spcPct val="80000"/>
              </a:lnSpc>
            </a:pPr>
            <a:endParaRPr lang="sr-Cyrl-CS">
              <a:solidFill>
                <a:srgbClr val="000000"/>
              </a:solidFill>
              <a:latin typeface="Times New Roman" pitchFamily="18" charset="0"/>
            </a:endParaRPr>
          </a:p>
          <a:p>
            <a:pPr>
              <a:lnSpc>
                <a:spcPct val="80000"/>
              </a:lnSpc>
            </a:pPr>
            <a:endParaRPr lang="sr-Latn-CS">
              <a:solidFill>
                <a:srgbClr val="000000"/>
              </a:solidFill>
              <a:latin typeface="Times New Roman" pitchFamily="18" charset="0"/>
            </a:endParaRPr>
          </a:p>
        </p:txBody>
      </p:sp>
    </p:spTree>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5" name="Rectangle 3"/>
          <p:cNvSpPr>
            <a:spLocks noChangeArrowheads="1"/>
          </p:cNvSpPr>
          <p:nvPr/>
        </p:nvSpPr>
        <p:spPr bwMode="auto">
          <a:xfrm>
            <a:off x="0" y="762000"/>
            <a:ext cx="9144000" cy="6096000"/>
          </a:xfrm>
          <a:prstGeom prst="rect">
            <a:avLst/>
          </a:prstGeom>
          <a:noFill/>
          <a:ln w="25400" algn="ctr">
            <a:solidFill>
              <a:schemeClr val="bg1"/>
            </a:solidFill>
            <a:miter lim="800000"/>
            <a:headEnd/>
            <a:tailEnd/>
          </a:ln>
          <a:extLst>
            <a:ext uri="{909E8E84-426E-40DD-AFC4-6F175D3DCCD1}">
              <a14:hiddenFill xmlns="" xmlns:a14="http://schemas.microsoft.com/office/drawing/2010/main">
                <a:solidFill>
                  <a:srgbClr val="9BBB59"/>
                </a:solidFill>
              </a14:hiddenFill>
            </a:ext>
          </a:extLst>
        </p:spPr>
        <p:txBody>
          <a:bodyPr lIns="92075" tIns="46038" rIns="92075" bIns="46038"/>
          <a:lstStyle/>
          <a:p>
            <a:pPr marL="342900" indent="-342900">
              <a:lnSpc>
                <a:spcPct val="120000"/>
              </a:lnSpc>
              <a:spcBef>
                <a:spcPct val="20000"/>
              </a:spcBef>
              <a:buClr>
                <a:schemeClr val="tx2"/>
              </a:buClr>
              <a:buSzPct val="75000"/>
              <a:buFont typeface="Arial" pitchFamily="34" charset="0"/>
              <a:buNone/>
            </a:pPr>
            <a:r>
              <a:rPr lang="sr-Latn-CS" sz="2600">
                <a:solidFill>
                  <a:srgbClr val="FFFF99"/>
                </a:solidFill>
              </a:rPr>
              <a:t>	</a:t>
            </a:r>
            <a:endParaRPr lang="sr-Cyrl-CS" sz="2600">
              <a:solidFill>
                <a:srgbClr val="FFFF99"/>
              </a:solidFill>
            </a:endParaRPr>
          </a:p>
          <a:p>
            <a:pPr marL="342900" indent="-342900" algn="ctr">
              <a:lnSpc>
                <a:spcPct val="120000"/>
              </a:lnSpc>
              <a:spcBef>
                <a:spcPct val="20000"/>
              </a:spcBef>
              <a:buClr>
                <a:schemeClr val="tx2"/>
              </a:buClr>
              <a:buSzPct val="75000"/>
              <a:buFont typeface="Arial" pitchFamily="34" charset="0"/>
              <a:buNone/>
            </a:pPr>
            <a:r>
              <a:rPr lang="sr-Cyrl-CS" sz="2600" b="1">
                <a:solidFill>
                  <a:srgbClr val="FFFF99"/>
                </a:solidFill>
                <a:effectLst>
                  <a:outerShdw blurRad="38100" dist="38100" dir="2700000" algn="tl">
                    <a:srgbClr val="C0C0C0"/>
                  </a:outerShdw>
                </a:effectLst>
              </a:rPr>
              <a:t>	</a:t>
            </a:r>
            <a:r>
              <a:rPr lang="sr-Cyrl-CS" sz="4400" b="1">
                <a:effectLst>
                  <a:outerShdw blurRad="38100" dist="38100" dir="2700000" algn="tl">
                    <a:srgbClr val="C0C0C0"/>
                  </a:outerShdw>
                </a:effectLst>
              </a:rPr>
              <a:t>Контролу процеса стерилизације        је потребно вршити континуирано,                  а биолошким индикаторима најмање једном недељно</a:t>
            </a:r>
            <a:r>
              <a:rPr lang="sr-Latn-CS" sz="4400" b="1">
                <a:effectLst>
                  <a:outerShdw blurRad="38100" dist="38100" dir="2700000" algn="tl">
                    <a:srgbClr val="C0C0C0"/>
                  </a:outerShdw>
                </a:effectLst>
              </a:rPr>
              <a:t>. </a:t>
            </a:r>
            <a:endParaRPr lang="en-GB" sz="4400" b="1">
              <a:effectLst>
                <a:outerShdw blurRad="38100" dist="38100" dir="2700000" algn="tl">
                  <a:srgbClr val="C0C0C0"/>
                </a:outerShdw>
              </a:effectLst>
            </a:endParaRPr>
          </a:p>
        </p:txBody>
      </p:sp>
    </p:spTree>
  </p:cSld>
  <p:clrMapOvr>
    <a:masterClrMapping/>
  </p:clrMapOvr>
  <p:timing>
    <p:tnLst>
      <p:par>
        <p:cTn id="1" dur="indefinite" restart="never" nodeType="tmRoot"/>
      </p:par>
    </p:tnLst>
  </p:timing>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30" name="Rectangle 2"/>
          <p:cNvSpPr>
            <a:spLocks noGrp="1" noChangeArrowheads="1"/>
          </p:cNvSpPr>
          <p:nvPr>
            <p:ph type="title" idx="4294967295"/>
          </p:nvPr>
        </p:nvSpPr>
        <p:spPr>
          <a:xfrm>
            <a:off x="1042988" y="1484313"/>
            <a:ext cx="6172200" cy="609600"/>
          </a:xfrm>
        </p:spPr>
        <p:txBody>
          <a:bodyPr/>
          <a:lstStyle/>
          <a:p>
            <a:r>
              <a:rPr lang="sr-Cyrl-CS" sz="2400" b="1" smtClean="0"/>
              <a:t>ИЗБОР МЕТОДА</a:t>
            </a:r>
            <a:endParaRPr lang="sr-Latn-CS" sz="2400" b="1" smtClean="0"/>
          </a:p>
        </p:txBody>
      </p:sp>
      <p:sp>
        <p:nvSpPr>
          <p:cNvPr id="28675" name="Rectangle 3"/>
          <p:cNvSpPr>
            <a:spLocks noGrp="1" noChangeArrowheads="1"/>
          </p:cNvSpPr>
          <p:nvPr>
            <p:ph type="body" idx="4294967295"/>
          </p:nvPr>
        </p:nvSpPr>
        <p:spPr>
          <a:xfrm>
            <a:off x="0" y="2033588"/>
            <a:ext cx="9144000" cy="4824412"/>
          </a:xfrm>
          <a:solidFill>
            <a:schemeClr val="bg1"/>
          </a:solidFill>
          <a:extLst>
            <a:ext uri="{91240B29-F687-4F45-9708-019B960494DF}">
              <a14:hiddenLine xmlns="" xmlns:a14="http://schemas.microsoft.com/office/drawing/2010/main" w="25400" cap="flat" cmpd="sng" algn="ctr">
                <a:solidFill>
                  <a:schemeClr val="accent2"/>
                </a:solidFill>
                <a:prstDash val="solid"/>
                <a:miter lim="800000"/>
                <a:headEnd/>
                <a:tailEnd/>
              </a14:hiddenLine>
            </a:ext>
          </a:extLst>
        </p:spPr>
        <p:txBody>
          <a:bodyPr/>
          <a:lstStyle/>
          <a:p>
            <a:pPr marL="609600" indent="-609600">
              <a:buFontTx/>
              <a:buNone/>
            </a:pPr>
            <a:r>
              <a:rPr lang="sr-Cyrl-CS" smtClean="0">
                <a:solidFill>
                  <a:srgbClr val="000000"/>
                </a:solidFill>
              </a:rPr>
              <a:t>	</a:t>
            </a:r>
            <a:r>
              <a:rPr lang="sr-Cyrl-CS" sz="2800" smtClean="0">
                <a:solidFill>
                  <a:srgbClr val="000000"/>
                </a:solidFill>
                <a:latin typeface="Times New Roman" pitchFamily="18" charset="0"/>
              </a:rPr>
              <a:t>Идеално би било све стерилисати, </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али нити је то увек могуће, </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нити је оправдано како са медицинског</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 </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тако и са економског становишта. </a:t>
            </a:r>
          </a:p>
          <a:p>
            <a:pPr marL="609600" indent="-609600">
              <a:buFontTx/>
              <a:buNone/>
            </a:pPr>
            <a:r>
              <a:rPr lang="sr-Cyrl-CS" sz="2800" smtClean="0">
                <a:solidFill>
                  <a:srgbClr val="000000"/>
                </a:solidFill>
                <a:latin typeface="Times New Roman" pitchFamily="18" charset="0"/>
              </a:rPr>
              <a:t>	Ради лакшег избора, </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медицински материјали и инструменти </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су подељени</a:t>
            </a:r>
            <a:r>
              <a:rPr lang="en-US" sz="2800" smtClean="0">
                <a:solidFill>
                  <a:srgbClr val="000000"/>
                </a:solidFill>
                <a:latin typeface="Times New Roman" pitchFamily="18" charset="0"/>
              </a:rPr>
              <a:t> </a:t>
            </a:r>
            <a:r>
              <a:rPr lang="sr-Cyrl-CS" sz="2800" smtClean="0">
                <a:solidFill>
                  <a:srgbClr val="000000"/>
                </a:solidFill>
                <a:latin typeface="Times New Roman" pitchFamily="18" charset="0"/>
              </a:rPr>
              <a:t>у 3 категорије:</a:t>
            </a:r>
            <a:endParaRPr lang="sr-Latn-CS" sz="2800" smtClean="0">
              <a:solidFill>
                <a:srgbClr val="000000"/>
              </a:solidFill>
              <a:latin typeface="Times New Roman" pitchFamily="18" charset="0"/>
            </a:endParaRPr>
          </a:p>
          <a:p>
            <a:pPr marL="609600" indent="-609600">
              <a:buFontTx/>
              <a:buAutoNum type="arabicPeriod"/>
            </a:pPr>
            <a:r>
              <a:rPr lang="sr-Cyrl-CS" sz="2800" b="1" smtClean="0">
                <a:effectLst>
                  <a:outerShdw blurRad="38100" dist="38100" dir="2700000" algn="tl">
                    <a:srgbClr val="C0C0C0"/>
                  </a:outerShdw>
                </a:effectLst>
                <a:latin typeface="Times New Roman" pitchFamily="18" charset="0"/>
              </a:rPr>
              <a:t>КРИТИЧНИ МАТЕРИЈАЛИ</a:t>
            </a:r>
            <a:endParaRPr lang="sr-Latn-CS" sz="2800" smtClean="0">
              <a:latin typeface="Times New Roman" pitchFamily="18" charset="0"/>
            </a:endParaRPr>
          </a:p>
          <a:p>
            <a:pPr marL="609600" indent="-609600">
              <a:buFontTx/>
              <a:buAutoNum type="arabicPeriod"/>
            </a:pPr>
            <a:r>
              <a:rPr lang="sr-Cyrl-CS" sz="2800" b="1" smtClean="0">
                <a:effectLst>
                  <a:outerShdw blurRad="38100" dist="38100" dir="2700000" algn="tl">
                    <a:srgbClr val="C0C0C0"/>
                  </a:outerShdw>
                </a:effectLst>
                <a:latin typeface="Times New Roman" pitchFamily="18" charset="0"/>
                <a:sym typeface="Wingdings" pitchFamily="2" charset="2"/>
              </a:rPr>
              <a:t> </a:t>
            </a:r>
            <a:r>
              <a:rPr lang="sr-Cyrl-CS" sz="2800" b="1" smtClean="0">
                <a:effectLst>
                  <a:outerShdw blurRad="38100" dist="38100" dir="2700000" algn="tl">
                    <a:srgbClr val="C0C0C0"/>
                  </a:outerShdw>
                </a:effectLst>
                <a:latin typeface="Times New Roman" pitchFamily="18" charset="0"/>
              </a:rPr>
              <a:t>ПОЛУКРИТИЧНИ МАТЕРИЈАЛИ</a:t>
            </a:r>
            <a:endParaRPr lang="sr-Latn-CS" sz="2800" smtClean="0">
              <a:latin typeface="Times New Roman" pitchFamily="18" charset="0"/>
            </a:endParaRPr>
          </a:p>
          <a:p>
            <a:pPr marL="609600" indent="-609600">
              <a:buFontTx/>
              <a:buAutoNum type="arabicPeriod"/>
            </a:pPr>
            <a:r>
              <a:rPr lang="sr-Cyrl-CS" sz="2800" b="1" smtClean="0">
                <a:effectLst>
                  <a:outerShdw blurRad="38100" dist="38100" dir="2700000" algn="tl">
                    <a:srgbClr val="C0C0C0"/>
                  </a:outerShdw>
                </a:effectLst>
                <a:latin typeface="Times New Roman" pitchFamily="18" charset="0"/>
                <a:sym typeface="Wingdings" pitchFamily="2" charset="2"/>
              </a:rPr>
              <a:t> </a:t>
            </a:r>
            <a:r>
              <a:rPr lang="sr-Cyrl-CS" sz="2800" b="1" smtClean="0">
                <a:effectLst>
                  <a:outerShdw blurRad="38100" dist="38100" dir="2700000" algn="tl">
                    <a:srgbClr val="C0C0C0"/>
                  </a:outerShdw>
                </a:effectLst>
                <a:latin typeface="Times New Roman" pitchFamily="18" charset="0"/>
              </a:rPr>
              <a:t>НЕКРИТИЧНИ МАТЕРИЈАЛИ</a:t>
            </a:r>
            <a:endParaRPr lang="sr-Latn-CS" sz="2800" smtClean="0">
              <a:latin typeface="Times New Roman" pitchFamily="18" charset="0"/>
            </a:endParaRPr>
          </a:p>
        </p:txBody>
      </p:sp>
    </p:spTree>
  </p:cSld>
  <p:clrMapOvr>
    <a:masterClrMapping/>
  </p:clrMapOvr>
  <p:timing>
    <p:tnLst>
      <p:par>
        <p:cTn id="1" dur="indefinite" restart="never" nodeType="tmRoot"/>
      </p:par>
    </p:tnLst>
  </p:timing>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4" name="Rectangle 2"/>
          <p:cNvSpPr>
            <a:spLocks noGrp="1" noChangeArrowheads="1"/>
          </p:cNvSpPr>
          <p:nvPr>
            <p:ph type="title"/>
          </p:nvPr>
        </p:nvSpPr>
        <p:spPr/>
        <p:txBody>
          <a:bodyPr/>
          <a:lstStyle/>
          <a:p>
            <a:r>
              <a:rPr lang="sr-Cyrl-CS" sz="3200" smtClean="0">
                <a:latin typeface="Times New Roman" pitchFamily="18" charset="0"/>
              </a:rPr>
              <a:t>КРИТИЧНИ МАТЕРИЈАЛИ-СТЕРИЛИЗАЦИЈА</a:t>
            </a:r>
            <a:endParaRPr lang="sr-Latn-CS" sz="3200" smtClean="0">
              <a:latin typeface="Times New Roman" pitchFamily="18" charset="0"/>
            </a:endParaRPr>
          </a:p>
        </p:txBody>
      </p:sp>
      <p:sp>
        <p:nvSpPr>
          <p:cNvPr id="248835" name="Rectangle 3"/>
          <p:cNvSpPr>
            <a:spLocks noGrp="1" noChangeArrowheads="1"/>
          </p:cNvSpPr>
          <p:nvPr>
            <p:ph type="body" idx="1"/>
          </p:nvPr>
        </p:nvSpPr>
        <p:spPr/>
        <p:txBody>
          <a:bodyPr/>
          <a:lstStyle/>
          <a:p>
            <a:pPr>
              <a:lnSpc>
                <a:spcPct val="80000"/>
              </a:lnSpc>
            </a:pPr>
            <a:r>
              <a:rPr lang="sr-Cyrl-CS" sz="1800" b="1" smtClean="0">
                <a:solidFill>
                  <a:srgbClr val="000000"/>
                </a:solidFill>
                <a:latin typeface="Times New Roman" pitchFamily="18" charset="0"/>
              </a:rPr>
              <a:t>Директно долазе у контакт</a:t>
            </a:r>
            <a:r>
              <a:rPr lang="sr-Latn-CS" sz="1800" b="1" smtClean="0">
                <a:solidFill>
                  <a:srgbClr val="000000"/>
                </a:solidFill>
                <a:latin typeface="Times New Roman" pitchFamily="18" charset="0"/>
              </a:rPr>
              <a:t> </a:t>
            </a:r>
            <a:r>
              <a:rPr lang="sr-Cyrl-CS" sz="1800" b="1" smtClean="0">
                <a:solidFill>
                  <a:srgbClr val="000000"/>
                </a:solidFill>
                <a:latin typeface="Times New Roman" pitchFamily="18" charset="0"/>
              </a:rPr>
              <a:t>са примарно</a:t>
            </a:r>
            <a:r>
              <a:rPr lang="sr-Latn-CS" sz="1800" b="1" smtClean="0">
                <a:solidFill>
                  <a:srgbClr val="000000"/>
                </a:solidFill>
                <a:latin typeface="Times New Roman" pitchFamily="18" charset="0"/>
              </a:rPr>
              <a:t> </a:t>
            </a:r>
            <a:r>
              <a:rPr lang="sr-Cyrl-CS" sz="1800" b="1" smtClean="0">
                <a:solidFill>
                  <a:srgbClr val="000000"/>
                </a:solidFill>
                <a:latin typeface="Times New Roman" pitchFamily="18" charset="0"/>
              </a:rPr>
              <a:t>стерилним</a:t>
            </a:r>
            <a:r>
              <a:rPr lang="sr-Latn-CS" sz="1800" b="1" smtClean="0">
                <a:solidFill>
                  <a:srgbClr val="000000"/>
                </a:solidFill>
                <a:latin typeface="Times New Roman" pitchFamily="18" charset="0"/>
              </a:rPr>
              <a:t> </a:t>
            </a:r>
            <a:r>
              <a:rPr lang="sr-Cyrl-CS" sz="1800" b="1" smtClean="0">
                <a:solidFill>
                  <a:srgbClr val="000000"/>
                </a:solidFill>
                <a:latin typeface="Times New Roman" pitchFamily="18" charset="0"/>
              </a:rPr>
              <a:t>регијама човека</a:t>
            </a:r>
            <a:r>
              <a:rPr lang="sr-Cyrl-CS" sz="1800" smtClean="0">
                <a:solidFill>
                  <a:srgbClr val="000000"/>
                </a:solidFill>
                <a:latin typeface="Times New Roman" pitchFamily="18" charset="0"/>
              </a:rPr>
              <a:t>, </a:t>
            </a:r>
            <a:r>
              <a:rPr lang="sr-Cyrl-CS" sz="1800" b="1" smtClean="0">
                <a:solidFill>
                  <a:srgbClr val="000000"/>
                </a:solidFill>
                <a:latin typeface="Times New Roman" pitchFamily="18" charset="0"/>
              </a:rPr>
              <a:t>а то су сви унутрашњи органи и ткива</a:t>
            </a:r>
            <a:r>
              <a:rPr lang="sr-Latn-CS" sz="1800" b="1" smtClean="0">
                <a:solidFill>
                  <a:srgbClr val="000000"/>
                </a:solidFill>
                <a:latin typeface="Times New Roman" pitchFamily="18" charset="0"/>
              </a:rPr>
              <a:t> </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нпр</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артроскопи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лапароскопи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хируршки инструмензи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венски и уринарани катетери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парентералне течности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игле и шприцеви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хируршке рукавице</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имплантати</a:t>
            </a:r>
            <a:r>
              <a:rPr lang="sr-Latn-CS" sz="1800" smtClean="0">
                <a:solidFill>
                  <a:srgbClr val="000000"/>
                </a:solidFill>
                <a:latin typeface="Times New Roman" pitchFamily="18" charset="0"/>
              </a:rPr>
              <a:t>, </a:t>
            </a:r>
            <a:r>
              <a:rPr lang="sr-Cyrl-CS" sz="1800" smtClean="0">
                <a:solidFill>
                  <a:srgbClr val="000000"/>
                </a:solidFill>
                <a:latin typeface="Times New Roman" pitchFamily="18" charset="0"/>
              </a:rPr>
              <a:t>компресе, завоји…</a:t>
            </a:r>
          </a:p>
          <a:p>
            <a:pPr>
              <a:lnSpc>
                <a:spcPct val="80000"/>
              </a:lnSpc>
            </a:pPr>
            <a:r>
              <a:rPr lang="sr-Cyrl-CS" sz="1800" smtClean="0">
                <a:solidFill>
                  <a:srgbClr val="000000"/>
                </a:solidFill>
                <a:latin typeface="Times New Roman" pitchFamily="18" charset="0"/>
              </a:rPr>
              <a:t>Ако су овакви материјали и инструменти контаминирани, представљају највећи ризик за настанак инфекције и зато </a:t>
            </a:r>
            <a:r>
              <a:rPr lang="sr-Cyrl-CS" sz="1800" b="1" u="sng" smtClean="0">
                <a:solidFill>
                  <a:srgbClr val="000000"/>
                </a:solidFill>
                <a:effectLst>
                  <a:outerShdw blurRad="38100" dist="38100" dir="2700000" algn="tl">
                    <a:srgbClr val="C0C0C0"/>
                  </a:outerShdw>
                </a:effectLst>
                <a:latin typeface="Times New Roman" pitchFamily="18" charset="0"/>
              </a:rPr>
              <a:t>захтевају стерилизацију.</a:t>
            </a:r>
          </a:p>
          <a:p>
            <a:pPr>
              <a:lnSpc>
                <a:spcPct val="80000"/>
              </a:lnSpc>
            </a:pPr>
            <a:r>
              <a:rPr lang="sr-Cyrl-CS" sz="1800" smtClean="0">
                <a:solidFill>
                  <a:srgbClr val="000000"/>
                </a:solidFill>
                <a:latin typeface="Times New Roman" pitchFamily="18" charset="0"/>
              </a:rPr>
              <a:t>Метод који ће се применити за стерилизацију зависи пре свега од хемијских и физичких особина материјала који треба стерилисати.</a:t>
            </a:r>
          </a:p>
          <a:p>
            <a:pPr>
              <a:lnSpc>
                <a:spcPct val="80000"/>
              </a:lnSpc>
            </a:pPr>
            <a:r>
              <a:rPr lang="sr-Cyrl-CS" sz="1800" smtClean="0">
                <a:solidFill>
                  <a:srgbClr val="000000"/>
                </a:solidFill>
                <a:latin typeface="Times New Roman" pitchFamily="18" charset="0"/>
              </a:rPr>
              <a:t>Најчешће коришћени и најбољи метод стерилизације (због брзине, начина извођења, економичности) је примена топлоте, и то влажне топлоте.</a:t>
            </a:r>
          </a:p>
          <a:p>
            <a:pPr>
              <a:lnSpc>
                <a:spcPct val="80000"/>
              </a:lnSpc>
            </a:pPr>
            <a:r>
              <a:rPr lang="sr-Cyrl-CS" sz="1800" smtClean="0">
                <a:solidFill>
                  <a:srgbClr val="000000"/>
                </a:solidFill>
                <a:latin typeface="Times New Roman" pitchFamily="18" charset="0"/>
              </a:rPr>
              <a:t>Најјефтиније и најбрже је да се сви материјали који подносе високу температуру и влагу, стерилишу у аутоклаву.</a:t>
            </a:r>
          </a:p>
          <a:p>
            <a:pPr>
              <a:lnSpc>
                <a:spcPct val="80000"/>
              </a:lnSpc>
            </a:pPr>
            <a:r>
              <a:rPr lang="sr-Cyrl-CS" sz="1800" smtClean="0">
                <a:solidFill>
                  <a:srgbClr val="000000"/>
                </a:solidFill>
                <a:latin typeface="Times New Roman" pitchFamily="18" charset="0"/>
              </a:rPr>
              <a:t>Материјали који подносе високу температуру али не и влагу, треба стерилисати у сувом стерилизатору.</a:t>
            </a:r>
          </a:p>
          <a:p>
            <a:pPr>
              <a:lnSpc>
                <a:spcPct val="80000"/>
              </a:lnSpc>
            </a:pPr>
            <a:r>
              <a:rPr lang="sr-Cyrl-CS" sz="1800" smtClean="0">
                <a:solidFill>
                  <a:srgbClr val="000000"/>
                </a:solidFill>
                <a:latin typeface="Times New Roman" pitchFamily="18" charset="0"/>
              </a:rPr>
              <a:t>Материјале који не подносе високу температуру стерилишу се другим методама: јонизујућим зрачењем, филтрацијом или хемијским методама стерилизације (етилен оксид).</a:t>
            </a:r>
            <a:endParaRPr lang="sr-Latn-CS" sz="1800" smtClean="0">
              <a:solidFill>
                <a:srgbClr val="000000"/>
              </a:solidFill>
              <a:latin typeface="Times New Roman" pitchFamily="18" charset="0"/>
            </a:endParaRPr>
          </a:p>
          <a:p>
            <a:pPr>
              <a:lnSpc>
                <a:spcPct val="80000"/>
              </a:lnSpc>
            </a:pPr>
            <a:endParaRPr lang="sr-Latn-CS" sz="1800" smtClean="0">
              <a:latin typeface="Times New Roman" pitchFamily="18" charset="0"/>
            </a:endParaRPr>
          </a:p>
        </p:txBody>
      </p:sp>
    </p:spTree>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Rectangle 2"/>
          <p:cNvSpPr>
            <a:spLocks noGrp="1" noChangeArrowheads="1"/>
          </p:cNvSpPr>
          <p:nvPr>
            <p:ph type="title"/>
          </p:nvPr>
        </p:nvSpPr>
        <p:spPr/>
        <p:txBody>
          <a:bodyPr/>
          <a:lstStyle/>
          <a:p>
            <a:r>
              <a:rPr lang="sr-Cyrl-CS" sz="3200" smtClean="0"/>
              <a:t>ПОЛУКРИТИЧНИ МАТЕРИЈАЛИ-ВИСОК СТЕПЕН ДЕЗИНФЕКЦИЈЕ</a:t>
            </a:r>
            <a:endParaRPr lang="sr-Latn-CS" sz="3200" smtClean="0"/>
          </a:p>
        </p:txBody>
      </p:sp>
      <p:sp>
        <p:nvSpPr>
          <p:cNvPr id="249859" name="Rectangle 3"/>
          <p:cNvSpPr>
            <a:spLocks noGrp="1" noChangeArrowheads="1"/>
          </p:cNvSpPr>
          <p:nvPr>
            <p:ph type="body" idx="1"/>
          </p:nvPr>
        </p:nvSpPr>
        <p:spPr>
          <a:xfrm>
            <a:off x="0" y="2287588"/>
            <a:ext cx="9144000" cy="4525962"/>
          </a:xfrm>
        </p:spPr>
        <p:txBody>
          <a:bodyPr/>
          <a:lstStyle/>
          <a:p>
            <a:pPr>
              <a:lnSpc>
                <a:spcPct val="80000"/>
              </a:lnSpc>
            </a:pPr>
            <a:r>
              <a:rPr lang="sr-Cyrl-CS" sz="2200" b="1" smtClean="0">
                <a:solidFill>
                  <a:srgbClr val="000000"/>
                </a:solidFill>
                <a:latin typeface="Times New Roman" pitchFamily="18" charset="0"/>
              </a:rPr>
              <a:t>Долазе у контакт са слузницама</a:t>
            </a:r>
            <a:r>
              <a:rPr lang="sr-Latn-CS" sz="2200" b="1" smtClean="0">
                <a:solidFill>
                  <a:srgbClr val="000000"/>
                </a:solidFill>
                <a:latin typeface="Times New Roman" pitchFamily="18" charset="0"/>
              </a:rPr>
              <a:t> </a:t>
            </a:r>
            <a:r>
              <a:rPr lang="sr-Cyrl-CS" sz="2200" b="1" smtClean="0">
                <a:solidFill>
                  <a:srgbClr val="000000"/>
                </a:solidFill>
                <a:latin typeface="Times New Roman" pitchFamily="18" charset="0"/>
              </a:rPr>
              <a:t>или кожом која</a:t>
            </a:r>
            <a:r>
              <a:rPr lang="sr-Latn-CS" sz="2200" b="1" smtClean="0">
                <a:solidFill>
                  <a:srgbClr val="000000"/>
                </a:solidFill>
                <a:latin typeface="Times New Roman" pitchFamily="18" charset="0"/>
              </a:rPr>
              <a:t> je </a:t>
            </a:r>
            <a:r>
              <a:rPr lang="sr-Cyrl-CS" sz="2200" b="1" smtClean="0">
                <a:solidFill>
                  <a:srgbClr val="000000"/>
                </a:solidFill>
                <a:latin typeface="Times New Roman" pitchFamily="18" charset="0"/>
              </a:rPr>
              <a:t>оштећена</a:t>
            </a:r>
            <a:r>
              <a:rPr lang="sr-Latn-CS" sz="2200" b="1" smtClean="0">
                <a:solidFill>
                  <a:srgbClr val="000000"/>
                </a:solidFill>
                <a:latin typeface="Times New Roman" pitchFamily="18" charset="0"/>
              </a:rPr>
              <a:t> </a:t>
            </a:r>
            <a:r>
              <a:rPr lang="sr-Latn-CS" sz="2200" smtClean="0">
                <a:solidFill>
                  <a:srgbClr val="000000"/>
                </a:solidFill>
                <a:latin typeface="Times New Roman" pitchFamily="18" charset="0"/>
              </a:rPr>
              <a:t>– </a:t>
            </a:r>
            <a:r>
              <a:rPr lang="sr-Cyrl-CS" sz="2200" smtClean="0">
                <a:solidFill>
                  <a:srgbClr val="000000"/>
                </a:solidFill>
                <a:latin typeface="Times New Roman" pitchFamily="18" charset="0"/>
              </a:rPr>
              <a:t>нпр.</a:t>
            </a:r>
            <a:r>
              <a:rPr lang="sr-Latn-CS" sz="2200" smtClean="0">
                <a:solidFill>
                  <a:srgbClr val="000000"/>
                </a:solidFill>
                <a:latin typeface="Times New Roman" pitchFamily="18" charset="0"/>
              </a:rPr>
              <a:t> </a:t>
            </a:r>
            <a:r>
              <a:rPr lang="sr-Cyrl-CS" sz="2200" smtClean="0">
                <a:solidFill>
                  <a:srgbClr val="000000"/>
                </a:solidFill>
                <a:latin typeface="Times New Roman" pitchFamily="18" charset="0"/>
              </a:rPr>
              <a:t>опрема за анестезију и респираторну терапију</a:t>
            </a:r>
            <a:r>
              <a:rPr lang="sr-Latn-CS" sz="2200" smtClean="0">
                <a:solidFill>
                  <a:srgbClr val="000000"/>
                </a:solidFill>
                <a:latin typeface="Times New Roman" pitchFamily="18" charset="0"/>
              </a:rPr>
              <a:t>, </a:t>
            </a:r>
            <a:r>
              <a:rPr lang="sr-Cyrl-CS" sz="2200" smtClean="0">
                <a:solidFill>
                  <a:srgbClr val="000000"/>
                </a:solidFill>
                <a:latin typeface="Times New Roman" pitchFamily="18" charset="0"/>
              </a:rPr>
              <a:t>ларингоскоп</a:t>
            </a:r>
            <a:r>
              <a:rPr lang="sr-Latn-CS" sz="2200" smtClean="0">
                <a:solidFill>
                  <a:srgbClr val="000000"/>
                </a:solidFill>
                <a:latin typeface="Times New Roman" pitchFamily="18" charset="0"/>
              </a:rPr>
              <a:t>, </a:t>
            </a:r>
            <a:r>
              <a:rPr lang="sr-Cyrl-CS" sz="2200" smtClean="0">
                <a:solidFill>
                  <a:srgbClr val="000000"/>
                </a:solidFill>
                <a:latin typeface="Times New Roman" pitchFamily="18" charset="0"/>
              </a:rPr>
              <a:t>ендотрахеални тубус</a:t>
            </a:r>
            <a:r>
              <a:rPr lang="sr-Latn-CS" sz="2200" smtClean="0">
                <a:solidFill>
                  <a:srgbClr val="000000"/>
                </a:solidFill>
                <a:latin typeface="Times New Roman" pitchFamily="18" charset="0"/>
              </a:rPr>
              <a:t>, </a:t>
            </a:r>
            <a:r>
              <a:rPr lang="sr-Cyrl-CS" sz="2200" smtClean="0">
                <a:solidFill>
                  <a:srgbClr val="000000"/>
                </a:solidFill>
                <a:latin typeface="Times New Roman" pitchFamily="18" charset="0"/>
              </a:rPr>
              <a:t>гастроинтестинални ендоскопи</a:t>
            </a:r>
            <a:r>
              <a:rPr lang="sr-Latn-CS" sz="2200" smtClean="0">
                <a:solidFill>
                  <a:srgbClr val="000000"/>
                </a:solidFill>
                <a:latin typeface="Times New Roman" pitchFamily="18" charset="0"/>
              </a:rPr>
              <a:t>, </a:t>
            </a:r>
            <a:r>
              <a:rPr lang="sr-Cyrl-CS" sz="2200" smtClean="0">
                <a:solidFill>
                  <a:srgbClr val="000000"/>
                </a:solidFill>
                <a:latin typeface="Times New Roman" pitchFamily="18" charset="0"/>
              </a:rPr>
              <a:t>назални спекулуми</a:t>
            </a:r>
            <a:r>
              <a:rPr lang="sr-Latn-CS" sz="2200" smtClean="0">
                <a:solidFill>
                  <a:srgbClr val="000000"/>
                </a:solidFill>
                <a:latin typeface="Times New Roman" pitchFamily="18" charset="0"/>
              </a:rPr>
              <a:t>, </a:t>
            </a:r>
            <a:r>
              <a:rPr lang="sr-Cyrl-CS" sz="2200" smtClean="0">
                <a:solidFill>
                  <a:srgbClr val="000000"/>
                </a:solidFill>
                <a:latin typeface="Times New Roman" pitchFamily="18" charset="0"/>
              </a:rPr>
              <a:t>вагинални спекулуми</a:t>
            </a:r>
            <a:r>
              <a:rPr lang="sr-Latn-CS" sz="2200" smtClean="0">
                <a:solidFill>
                  <a:srgbClr val="000000"/>
                </a:solidFill>
                <a:latin typeface="Times New Roman" pitchFamily="18" charset="0"/>
              </a:rPr>
              <a:t>, </a:t>
            </a:r>
            <a:r>
              <a:rPr lang="sr-Cyrl-CS" sz="2200" smtClean="0">
                <a:solidFill>
                  <a:srgbClr val="000000"/>
                </a:solidFill>
                <a:latin typeface="Times New Roman" pitchFamily="18" charset="0"/>
              </a:rPr>
              <a:t>термометри</a:t>
            </a:r>
            <a:r>
              <a:rPr lang="sr-Latn-CS" sz="2200" smtClean="0">
                <a:solidFill>
                  <a:srgbClr val="000000"/>
                </a:solidFill>
                <a:latin typeface="Times New Roman" pitchFamily="18" charset="0"/>
              </a:rPr>
              <a:t>...</a:t>
            </a:r>
            <a:endParaRPr lang="sr-Cyrl-CS" sz="2200" smtClean="0">
              <a:solidFill>
                <a:srgbClr val="000000"/>
              </a:solidFill>
              <a:latin typeface="Times New Roman" pitchFamily="18" charset="0"/>
            </a:endParaRPr>
          </a:p>
          <a:p>
            <a:pPr>
              <a:lnSpc>
                <a:spcPct val="80000"/>
              </a:lnSpc>
            </a:pPr>
            <a:r>
              <a:rPr lang="sr-Cyrl-CS" sz="2200" smtClean="0">
                <a:solidFill>
                  <a:srgbClr val="000000"/>
                </a:solidFill>
                <a:latin typeface="Times New Roman" pitchFamily="18" charset="0"/>
              </a:rPr>
              <a:t>Оваквим инструменти и материјали </a:t>
            </a:r>
            <a:r>
              <a:rPr lang="sr-Cyrl-CS" sz="2200" b="1" u="sng" smtClean="0">
                <a:solidFill>
                  <a:srgbClr val="000000"/>
                </a:solidFill>
                <a:effectLst>
                  <a:outerShdw blurRad="38100" dist="38100" dir="2700000" algn="tl">
                    <a:srgbClr val="C0C0C0"/>
                  </a:outerShdw>
                </a:effectLst>
                <a:latin typeface="Times New Roman" pitchFamily="18" charset="0"/>
              </a:rPr>
              <a:t>захтевају висок степен дезинфекције </a:t>
            </a:r>
            <a:r>
              <a:rPr lang="sr-Cyrl-CS" sz="2200" smtClean="0">
                <a:solidFill>
                  <a:srgbClr val="000000"/>
                </a:solidFill>
                <a:latin typeface="Times New Roman" pitchFamily="18" charset="0"/>
              </a:rPr>
              <a:t>који се остварује пастеризацијом или дезинфицијенсима као што су: глутаралдехид, стабилизован водоник пероксид, персирћетна киселина и једињења хлора.</a:t>
            </a:r>
          </a:p>
          <a:p>
            <a:pPr>
              <a:lnSpc>
                <a:spcPct val="80000"/>
              </a:lnSpc>
            </a:pPr>
            <a:r>
              <a:rPr lang="sr-Cyrl-CS" sz="2200" b="1" u="sng" smtClean="0">
                <a:solidFill>
                  <a:srgbClr val="000000"/>
                </a:solidFill>
                <a:effectLst>
                  <a:outerShdw blurRad="38100" dist="38100" dir="2700000" algn="tl">
                    <a:srgbClr val="C0C0C0"/>
                  </a:outerShdw>
                </a:effectLst>
                <a:latin typeface="Times New Roman" pitchFamily="18" charset="0"/>
              </a:rPr>
              <a:t>ВИСОК СТЕПЕН ДЕЗИНФЕКЦИЈЕ</a:t>
            </a:r>
            <a:r>
              <a:rPr lang="sr-Cyrl-CS" sz="2200" smtClean="0">
                <a:solidFill>
                  <a:srgbClr val="000000"/>
                </a:solidFill>
                <a:latin typeface="Times New Roman" pitchFamily="18" charset="0"/>
              </a:rPr>
              <a:t> се готово изједначава са стерилизацијом, јер дезинфекциона средства која се користе у ову сврху показују спороцидно деловање (убијају споре бактерија), и под нешто повољнијим условима довешће до стерилизације.</a:t>
            </a:r>
          </a:p>
          <a:p>
            <a:pPr>
              <a:lnSpc>
                <a:spcPct val="80000"/>
              </a:lnSpc>
            </a:pPr>
            <a:r>
              <a:rPr lang="sr-Cyrl-CS" sz="2200" smtClean="0">
                <a:solidFill>
                  <a:srgbClr val="000000"/>
                </a:solidFill>
                <a:latin typeface="Times New Roman" pitchFamily="18" charset="0"/>
              </a:rPr>
              <a:t>Повољни услови подразумевају продужено деловање дезинфицијенса, одсуство или смањену количину присутних органских материја, итд.</a:t>
            </a:r>
            <a:endParaRPr lang="sr-Latn-CS" sz="2200" smtClean="0">
              <a:solidFill>
                <a:srgbClr val="000000"/>
              </a:solidFill>
              <a:latin typeface="Times New Roman" pitchFamily="18" charset="0"/>
            </a:endParaRPr>
          </a:p>
          <a:p>
            <a:pPr>
              <a:lnSpc>
                <a:spcPct val="80000"/>
              </a:lnSpc>
            </a:pPr>
            <a:endParaRPr lang="sr-Latn-CS" sz="2200" smtClean="0">
              <a:latin typeface="Times New Roman" pitchFamily="18" charset="0"/>
            </a:endParaRPr>
          </a:p>
        </p:txBody>
      </p:sp>
    </p:spTree>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2" name="Rectangle 2"/>
          <p:cNvSpPr>
            <a:spLocks noGrp="1" noChangeArrowheads="1"/>
          </p:cNvSpPr>
          <p:nvPr>
            <p:ph type="title"/>
          </p:nvPr>
        </p:nvSpPr>
        <p:spPr>
          <a:xfrm>
            <a:off x="0" y="1125538"/>
            <a:ext cx="8915400" cy="1143000"/>
          </a:xfrm>
        </p:spPr>
        <p:txBody>
          <a:bodyPr/>
          <a:lstStyle/>
          <a:p>
            <a:r>
              <a:rPr lang="sr-Cyrl-CS" sz="2400" smtClean="0">
                <a:latin typeface="Times New Roman" pitchFamily="18" charset="0"/>
                <a:sym typeface="Wingdings" pitchFamily="2" charset="2"/>
              </a:rPr>
              <a:t>НЕ</a:t>
            </a:r>
            <a:r>
              <a:rPr lang="sr-Cyrl-CS" sz="2400" smtClean="0">
                <a:latin typeface="Times New Roman" pitchFamily="18" charset="0"/>
              </a:rPr>
              <a:t>КРИТИЧНИ МАТЕРИЈАЛИ </a:t>
            </a:r>
            <a:r>
              <a:rPr lang="sr-Latn-CS" sz="2400" smtClean="0">
                <a:latin typeface="Times New Roman" pitchFamily="18" charset="0"/>
              </a:rPr>
              <a:t> </a:t>
            </a:r>
            <a:r>
              <a:rPr lang="sr-Cyrl-CS" sz="2400" smtClean="0">
                <a:latin typeface="Times New Roman" pitchFamily="18" charset="0"/>
              </a:rPr>
              <a:t>                                                                 СРЕДЊИ ИЛИ НИЗАК НИВО ДЕЗИНФЕКЦИЈЕ</a:t>
            </a:r>
            <a:endParaRPr lang="sr-Latn-CS" sz="2400" smtClean="0">
              <a:latin typeface="Times New Roman" pitchFamily="18" charset="0"/>
            </a:endParaRPr>
          </a:p>
        </p:txBody>
      </p:sp>
      <p:sp>
        <p:nvSpPr>
          <p:cNvPr id="250883" name="Rectangle 3"/>
          <p:cNvSpPr>
            <a:spLocks noGrp="1" noChangeArrowheads="1"/>
          </p:cNvSpPr>
          <p:nvPr>
            <p:ph type="body" idx="1"/>
          </p:nvPr>
        </p:nvSpPr>
        <p:spPr/>
        <p:txBody>
          <a:bodyPr>
            <a:normAutofit lnSpcReduction="10000"/>
          </a:bodyPr>
          <a:lstStyle/>
          <a:p>
            <a:pPr>
              <a:lnSpc>
                <a:spcPct val="80000"/>
              </a:lnSpc>
            </a:pPr>
            <a:r>
              <a:rPr lang="sr-Cyrl-CS" sz="2400" smtClean="0">
                <a:solidFill>
                  <a:srgbClr val="000000"/>
                </a:solidFill>
                <a:latin typeface="Times New Roman" pitchFamily="18" charset="0"/>
              </a:rPr>
              <a:t>Долазе у контакт са интактном кожом</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али не</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и слузницама </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 нпр.</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стетоскоп</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апарат за мерење притиска</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штаке</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прекидачи на</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опреми</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неуролошке</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и кардиолошке дијагностичке</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електроде</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подови</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болеснички сточићи</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болеснички кревети</a:t>
            </a:r>
            <a:r>
              <a:rPr lang="sr-Latn-CS" sz="2400" smtClean="0">
                <a:solidFill>
                  <a:srgbClr val="000000"/>
                </a:solidFill>
                <a:latin typeface="Times New Roman" pitchFamily="18" charset="0"/>
              </a:rPr>
              <a:t>, </a:t>
            </a:r>
            <a:r>
              <a:rPr lang="sr-Cyrl-CS" sz="2400" smtClean="0">
                <a:solidFill>
                  <a:srgbClr val="000000"/>
                </a:solidFill>
                <a:latin typeface="Times New Roman" pitchFamily="18" charset="0"/>
              </a:rPr>
              <a:t>рубље…</a:t>
            </a:r>
          </a:p>
          <a:p>
            <a:pPr>
              <a:lnSpc>
                <a:spcPct val="80000"/>
              </a:lnSpc>
            </a:pPr>
            <a:r>
              <a:rPr lang="sr-Cyrl-CS" sz="2400" smtClean="0">
                <a:solidFill>
                  <a:srgbClr val="000000"/>
                </a:solidFill>
                <a:effectLst>
                  <a:outerShdw blurRad="38100" dist="38100" dir="2700000" algn="tl">
                    <a:srgbClr val="C0C0C0"/>
                  </a:outerShdw>
                </a:effectLst>
                <a:latin typeface="Times New Roman" pitchFamily="18" charset="0"/>
              </a:rPr>
              <a:t>Захтевају средњи, умерени ниво дезинфекције или низак ниво дезинфекције.</a:t>
            </a:r>
          </a:p>
          <a:p>
            <a:pPr>
              <a:lnSpc>
                <a:spcPct val="80000"/>
              </a:lnSpc>
            </a:pPr>
            <a:r>
              <a:rPr lang="sr-Cyrl-CS" sz="2400" smtClean="0">
                <a:solidFill>
                  <a:srgbClr val="000000"/>
                </a:solidFill>
                <a:latin typeface="Times New Roman" pitchFamily="18" charset="0"/>
              </a:rPr>
              <a:t>Дезинфекциона средства која се користе за </a:t>
            </a:r>
            <a:r>
              <a:rPr lang="sr-Cyrl-CS" sz="2400" smtClean="0">
                <a:solidFill>
                  <a:srgbClr val="000000"/>
                </a:solidFill>
                <a:effectLst>
                  <a:outerShdw blurRad="38100" dist="38100" dir="2700000" algn="tl">
                    <a:srgbClr val="C0C0C0"/>
                  </a:outerShdw>
                </a:effectLst>
                <a:latin typeface="Times New Roman" pitchFamily="18" charset="0"/>
              </a:rPr>
              <a:t>СРЕДЊИ СТЕПЕН ДЕЗИНФЕКЦИЈЕ показују деловање према бактеријама, али немају спороцидно дејство.</a:t>
            </a:r>
          </a:p>
          <a:p>
            <a:pPr>
              <a:lnSpc>
                <a:spcPct val="80000"/>
              </a:lnSpc>
            </a:pPr>
            <a:r>
              <a:rPr lang="sr-Cyrl-CS" sz="2400" smtClean="0">
                <a:solidFill>
                  <a:srgbClr val="000000"/>
                </a:solidFill>
                <a:latin typeface="Times New Roman" pitchFamily="18" charset="0"/>
              </a:rPr>
              <a:t>Дезинфекциона средства која се користе за </a:t>
            </a:r>
            <a:r>
              <a:rPr lang="sr-Cyrl-CS" sz="2400" smtClean="0">
                <a:solidFill>
                  <a:srgbClr val="000000"/>
                </a:solidFill>
                <a:effectLst>
                  <a:outerShdw blurRad="38100" dist="38100" dir="2700000" algn="tl">
                    <a:srgbClr val="C0C0C0"/>
                  </a:outerShdw>
                </a:effectLst>
                <a:latin typeface="Times New Roman" pitchFamily="18" charset="0"/>
              </a:rPr>
              <a:t>НИЗАК СТЕПЕН ДЕЗИНФЕКЦИЈЕ</a:t>
            </a:r>
            <a:r>
              <a:rPr lang="sr-Cyrl-CS" sz="2400" smtClean="0">
                <a:solidFill>
                  <a:srgbClr val="000000"/>
                </a:solidFill>
                <a:latin typeface="Times New Roman" pitchFamily="18" charset="0"/>
              </a:rPr>
              <a:t>, под уобичајеним условима коришћења, углавном показују деловање према различитим кикроорганизмима али не и према микобактеријама и спорама бактерија.</a:t>
            </a:r>
            <a:endParaRPr lang="sr-Latn-CS" sz="2400" smtClean="0">
              <a:solidFill>
                <a:srgbClr val="000000"/>
              </a:solidFill>
              <a:latin typeface="Times New Roman" pitchFamily="18" charset="0"/>
            </a:endParaRPr>
          </a:p>
          <a:p>
            <a:pPr>
              <a:lnSpc>
                <a:spcPct val="80000"/>
              </a:lnSpc>
            </a:pPr>
            <a:endParaRPr lang="sr-Latn-CS" sz="2400" smtClean="0">
              <a:latin typeface="Times New Roman" pitchFamily="18" charset="0"/>
            </a:endParaRPr>
          </a:p>
        </p:txBody>
      </p:sp>
    </p:spTree>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6" name="Title 1"/>
          <p:cNvSpPr>
            <a:spLocks noGrp="1"/>
          </p:cNvSpPr>
          <p:nvPr>
            <p:ph type="title" idx="4294967295"/>
          </p:nvPr>
        </p:nvSpPr>
        <p:spPr/>
        <p:txBody>
          <a:bodyPr/>
          <a:lstStyle/>
          <a:p>
            <a:r>
              <a:rPr lang="sr-Cyrl-CS" sz="2800" smtClean="0"/>
              <a:t>Класификација болничких инструмената и опреме у односу на неопходан ниво дезинфекције</a:t>
            </a:r>
            <a:endParaRPr lang="sr-Latn-CS" sz="2800" smtClean="0"/>
          </a:p>
        </p:txBody>
      </p:sp>
      <p:sp>
        <p:nvSpPr>
          <p:cNvPr id="77827" name="Content Placeholder 2"/>
          <p:cNvSpPr>
            <a:spLocks noGrp="1"/>
          </p:cNvSpPr>
          <p:nvPr>
            <p:ph idx="4294967295"/>
          </p:nvPr>
        </p:nvSpPr>
        <p:spPr>
          <a:xfrm>
            <a:off x="0" y="2276475"/>
            <a:ext cx="9144000" cy="4581525"/>
          </a:xfrm>
        </p:spPr>
        <p:txBody>
          <a:bodyPr/>
          <a:lstStyle/>
          <a:p>
            <a:pPr eaLnBrk="1" hangingPunct="1">
              <a:spcBef>
                <a:spcPct val="0"/>
              </a:spcBef>
              <a:buFontTx/>
              <a:buNone/>
            </a:pPr>
            <a:endParaRPr lang="en-US" sz="2800" smtClean="0"/>
          </a:p>
        </p:txBody>
      </p:sp>
      <p:graphicFrame>
        <p:nvGraphicFramePr>
          <p:cNvPr id="168991" name="Group 31"/>
          <p:cNvGraphicFramePr>
            <a:graphicFrameLocks noGrp="1"/>
          </p:cNvGraphicFramePr>
          <p:nvPr/>
        </p:nvGraphicFramePr>
        <p:xfrm>
          <a:off x="0" y="2492375"/>
          <a:ext cx="9144000" cy="4365626"/>
        </p:xfrm>
        <a:graphic>
          <a:graphicData uri="http://schemas.openxmlformats.org/drawingml/2006/table">
            <a:tbl>
              <a:tblPr/>
              <a:tblGrid>
                <a:gridCol w="1828800"/>
                <a:gridCol w="2971800"/>
                <a:gridCol w="2209800"/>
                <a:gridCol w="2133600"/>
              </a:tblGrid>
              <a:tr h="573088">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3914775" algn="l"/>
                        </a:tabLst>
                      </a:pPr>
                      <a:r>
                        <a:rPr kumimoji="0" lang="sr-Cyrl-CS" sz="1600" b="1" i="0" u="none" strike="noStrike" cap="none" normalizeH="0" baseline="0" smtClean="0">
                          <a:ln>
                            <a:noFill/>
                          </a:ln>
                          <a:solidFill>
                            <a:srgbClr val="FFFFFF"/>
                          </a:solidFill>
                          <a:effectLst/>
                          <a:latin typeface="Times New Roman" pitchFamily="18" charset="0"/>
                          <a:cs typeface="Times New Roman" pitchFamily="18" charset="0"/>
                        </a:rPr>
                        <a:t>класифика-  ција</a:t>
                      </a:r>
                      <a:endParaRPr kumimoji="0" lang="sr-Latn-CS" sz="1600" b="1" i="0" u="none" strike="noStrike" cap="none" normalizeH="0" baseline="0" smtClean="0">
                        <a:ln>
                          <a:noFill/>
                        </a:ln>
                        <a:solidFill>
                          <a:srgbClr val="FFFFFF"/>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3914775" algn="l"/>
                        </a:tabLst>
                      </a:pPr>
                      <a:r>
                        <a:rPr kumimoji="0" lang="sr-Cyrl-CS" sz="1600" b="1" i="0" u="none" strike="noStrike" cap="none" normalizeH="0" baseline="0" smtClean="0">
                          <a:ln>
                            <a:noFill/>
                          </a:ln>
                          <a:solidFill>
                            <a:srgbClr val="FFFFFF"/>
                          </a:solidFill>
                          <a:effectLst/>
                          <a:latin typeface="Times New Roman" pitchFamily="18" charset="0"/>
                          <a:cs typeface="Times New Roman" pitchFamily="18" charset="0"/>
                        </a:rPr>
                        <a:t>дефиниција</a:t>
                      </a:r>
                      <a:endParaRPr kumimoji="0" lang="sr-Latn-CS" sz="1600" b="1" i="0" u="none" strike="noStrike" cap="none" normalizeH="0" baseline="0" smtClean="0">
                        <a:ln>
                          <a:noFill/>
                        </a:ln>
                        <a:solidFill>
                          <a:srgbClr val="FFFFFF"/>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3914775" algn="l"/>
                        </a:tabLst>
                      </a:pPr>
                      <a:r>
                        <a:rPr kumimoji="0" lang="sr-Cyrl-CS" sz="1600" b="1" i="0" u="none" strike="noStrike" cap="none" normalizeH="0" baseline="0" smtClean="0">
                          <a:ln>
                            <a:noFill/>
                          </a:ln>
                          <a:solidFill>
                            <a:srgbClr val="FFFFFF"/>
                          </a:solidFill>
                          <a:effectLst/>
                          <a:latin typeface="Times New Roman" pitchFamily="18" charset="0"/>
                          <a:cs typeface="Times New Roman" pitchFamily="18" charset="0"/>
                        </a:rPr>
                        <a:t>пример</a:t>
                      </a:r>
                      <a:endParaRPr kumimoji="0" lang="sr-Latn-CS" sz="1600" b="1" i="0" u="none" strike="noStrike" cap="none" normalizeH="0" baseline="0" smtClean="0">
                        <a:ln>
                          <a:noFill/>
                        </a:ln>
                        <a:solidFill>
                          <a:srgbClr val="FFFFFF"/>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ctr" defTabSz="914400" rtl="0" eaLnBrk="0" fontAlgn="base" latinLnBrk="0" hangingPunct="0">
                        <a:lnSpc>
                          <a:spcPct val="100000"/>
                        </a:lnSpc>
                        <a:spcBef>
                          <a:spcPct val="0"/>
                        </a:spcBef>
                        <a:spcAft>
                          <a:spcPct val="0"/>
                        </a:spcAft>
                        <a:buClrTx/>
                        <a:buSzTx/>
                        <a:buFontTx/>
                        <a:buNone/>
                        <a:tabLst>
                          <a:tab pos="3914775" algn="l"/>
                        </a:tabLst>
                      </a:pPr>
                      <a:r>
                        <a:rPr kumimoji="0" lang="sr-Cyrl-CS" sz="1600" b="1" i="0" u="none" strike="noStrike" cap="none" normalizeH="0" baseline="0" smtClean="0">
                          <a:ln>
                            <a:noFill/>
                          </a:ln>
                          <a:solidFill>
                            <a:srgbClr val="FFFFFF"/>
                          </a:solidFill>
                          <a:effectLst/>
                          <a:latin typeface="Times New Roman" pitchFamily="18" charset="0"/>
                          <a:cs typeface="Times New Roman" pitchFamily="18" charset="0"/>
                        </a:rPr>
                        <a:t>ниво дезинфекције</a:t>
                      </a:r>
                      <a:endParaRPr kumimoji="0" lang="sr-Latn-CS" sz="1600" b="1" i="0" u="none" strike="noStrike" cap="none" normalizeH="0" baseline="0" smtClean="0">
                        <a:ln>
                          <a:noFill/>
                        </a:ln>
                        <a:solidFill>
                          <a:srgbClr val="FFFFFF"/>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38100" cap="flat" cmpd="sng" algn="ctr">
                      <a:solidFill>
                        <a:schemeClr val="bg1"/>
                      </a:solidFill>
                      <a:prstDash val="solid"/>
                      <a:round/>
                      <a:headEnd type="none" w="med" len="med"/>
                      <a:tailEnd type="none" w="med" len="med"/>
                    </a:lnB>
                    <a:lnTlToBr>
                      <a:noFill/>
                    </a:lnTlToBr>
                    <a:lnBlToTr>
                      <a:noFill/>
                    </a:lnBlToTr>
                    <a:solidFill>
                      <a:schemeClr val="bg1"/>
                    </a:solidFill>
                  </a:tcPr>
                </a:tc>
              </a:tr>
              <a:tr h="1474788">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критична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уноси се у организам болесника парентерално, прекинут континуитет коже слузокоже и ткива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склапели, игле, хируршки инструменти и др.</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висок - стерилизација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381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r>
              <a:tr h="1050925">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полукритична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у директном контакту са слузокожом без њеног оштећења и без оштећења ткива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цистоскопи</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ендоскопи</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средњи</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r>
              <a:tr h="1266825">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некритична</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није у директном контакту са болесником или само контакт са неоштећеном кожом</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површине (подови, зидови, ваздух), радне површине, кревети</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c>
                  <a:txBody>
                    <a:bodyPr/>
                    <a:lstStyle/>
                    <a:p>
                      <a:pPr marL="0" marR="0" lvl="0" indent="0" algn="l" defTabSz="914400" rtl="0" eaLnBrk="0" fontAlgn="base" latinLnBrk="0" hangingPunct="0">
                        <a:lnSpc>
                          <a:spcPct val="100000"/>
                        </a:lnSpc>
                        <a:spcBef>
                          <a:spcPct val="0"/>
                        </a:spcBef>
                        <a:spcAft>
                          <a:spcPct val="0"/>
                        </a:spcAft>
                        <a:buClrTx/>
                        <a:buSzTx/>
                        <a:buFontTx/>
                        <a:buNone/>
                        <a:tabLst>
                          <a:tab pos="3914775" algn="l"/>
                        </a:tabLst>
                      </a:pPr>
                      <a:r>
                        <a:rPr kumimoji="0" lang="sr-Cyrl-CS" sz="1600" b="0" i="0" u="none" strike="noStrike" cap="none" normalizeH="0" baseline="0" smtClean="0">
                          <a:ln>
                            <a:noFill/>
                          </a:ln>
                          <a:solidFill>
                            <a:srgbClr val="000000"/>
                          </a:solidFill>
                          <a:effectLst/>
                          <a:latin typeface="Times New Roman" pitchFamily="18" charset="0"/>
                          <a:cs typeface="Times New Roman" pitchFamily="18" charset="0"/>
                        </a:rPr>
                        <a:t>низак</a:t>
                      </a:r>
                      <a:endParaRPr kumimoji="0" lang="sr-Latn-CS" sz="1600" b="0" i="0" u="none" strike="noStrike" cap="none" normalizeH="0" baseline="0" smtClean="0">
                        <a:ln>
                          <a:noFill/>
                        </a:ln>
                        <a:solidFill>
                          <a:srgbClr val="000000"/>
                        </a:solidFill>
                        <a:effectLst/>
                        <a:latin typeface="Times New Roman" pitchFamily="18" charset="0"/>
                        <a:cs typeface="Times New Roman" pitchFamily="18" charset="0"/>
                      </a:endParaRPr>
                    </a:p>
                  </a:txBody>
                  <a:tcPr marL="68580" marR="68580" marT="0" marB="0" horzOverflow="overflow">
                    <a:lnL w="12700" cap="flat" cmpd="sng" algn="ctr">
                      <a:solidFill>
                        <a:schemeClr val="bg1"/>
                      </a:solidFill>
                      <a:prstDash val="solid"/>
                      <a:round/>
                      <a:headEnd type="none" w="med" len="med"/>
                      <a:tailEnd type="none" w="med" len="med"/>
                    </a:lnL>
                    <a:lnR w="12700" cap="flat" cmpd="sng" algn="ctr">
                      <a:solidFill>
                        <a:schemeClr val="bg1"/>
                      </a:solidFill>
                      <a:prstDash val="solid"/>
                      <a:round/>
                      <a:headEnd type="none" w="med" len="med"/>
                      <a:tailEnd type="none" w="med" len="med"/>
                    </a:lnR>
                    <a:lnT w="12700" cap="flat" cmpd="sng" algn="ctr">
                      <a:solidFill>
                        <a:schemeClr val="bg1"/>
                      </a:solidFill>
                      <a:prstDash val="solid"/>
                      <a:round/>
                      <a:headEnd type="none" w="med" len="med"/>
                      <a:tailEnd type="none" w="med" len="med"/>
                    </a:lnT>
                    <a:lnB w="12700" cap="flat" cmpd="sng" algn="ctr">
                      <a:solidFill>
                        <a:schemeClr val="bg1"/>
                      </a:solidFill>
                      <a:prstDash val="solid"/>
                      <a:round/>
                      <a:headEnd type="none" w="med" len="med"/>
                      <a:tailEnd type="none" w="med" len="med"/>
                    </a:lnB>
                    <a:lnTlToBr>
                      <a:noFill/>
                    </a:lnTlToBr>
                    <a:lnBlToTr>
                      <a:noFill/>
                    </a:lnBlToTr>
                    <a:solidFill>
                      <a:schemeClr val="bg1"/>
                    </a:solidFill>
                  </a:tcPr>
                </a:tc>
              </a:tr>
            </a:tbl>
          </a:graphicData>
        </a:graphic>
      </p:graphicFrame>
    </p:spTree>
  </p:cSld>
  <p:clrMapOvr>
    <a:masterClrMapping/>
  </p:clrMapOvr>
  <p:timing>
    <p:tnLst>
      <p:par>
        <p:cTn id="1" dur="indefinite" restart="never" nodeType="tmRoot"/>
      </p:par>
    </p:tnLst>
  </p:timing>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50" name="Text Box 2"/>
          <p:cNvSpPr txBox="1">
            <a:spLocks noChangeArrowheads="1"/>
          </p:cNvSpPr>
          <p:nvPr/>
        </p:nvSpPr>
        <p:spPr bwMode="auto">
          <a:xfrm>
            <a:off x="2895600" y="2925763"/>
            <a:ext cx="3429000" cy="579437"/>
          </a:xfrm>
          <a:prstGeom prst="rect">
            <a:avLst/>
          </a:prstGeom>
          <a:noFill/>
          <a:ln w="9525">
            <a:noFill/>
            <a:miter lim="800000"/>
            <a:headEnd/>
            <a:tailEnd/>
          </a:ln>
        </p:spPr>
        <p:txBody>
          <a:bodyPr>
            <a:spAutoFit/>
          </a:bodyPr>
          <a:lstStyle/>
          <a:p>
            <a:pPr>
              <a:spcBef>
                <a:spcPct val="50000"/>
              </a:spcBef>
            </a:pPr>
            <a:r>
              <a:rPr lang="en-US" sz="3200" b="1">
                <a:latin typeface="Times New Roman" pitchFamily="18" charset="0"/>
              </a:rPr>
              <a:t>Дезинсекција </a:t>
            </a:r>
          </a:p>
        </p:txBody>
      </p:sp>
    </p:spTree>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9874" name="Text Box 4"/>
          <p:cNvSpPr txBox="1">
            <a:spLocks noChangeArrowheads="1"/>
          </p:cNvSpPr>
          <p:nvPr/>
        </p:nvSpPr>
        <p:spPr bwMode="auto">
          <a:xfrm>
            <a:off x="250825" y="1196975"/>
            <a:ext cx="8785225" cy="6124575"/>
          </a:xfrm>
          <a:prstGeom prst="rect">
            <a:avLst/>
          </a:prstGeom>
          <a:noFill/>
          <a:ln w="9525">
            <a:noFill/>
            <a:miter lim="800000"/>
            <a:headEnd/>
            <a:tailEnd/>
          </a:ln>
        </p:spPr>
        <p:txBody>
          <a:bodyPr>
            <a:spAutoFit/>
          </a:bodyPr>
          <a:lstStyle/>
          <a:p>
            <a:r>
              <a:rPr lang="it-IT" sz="2800" b="1">
                <a:latin typeface="Times New Roman" pitchFamily="18" charset="0"/>
              </a:rPr>
              <a:t>ДЕЗИНСЕКЦИЈА је поступак којим се уништавају и сузбијају зглавкари (</a:t>
            </a:r>
            <a:r>
              <a:rPr lang="it-IT" sz="2800" b="1" i="1">
                <a:latin typeface="Times New Roman" pitchFamily="18" charset="0"/>
              </a:rPr>
              <a:t>артроподе</a:t>
            </a:r>
            <a:r>
              <a:rPr lang="it-IT" sz="2800" b="1">
                <a:latin typeface="Times New Roman" pitchFamily="18" charset="0"/>
              </a:rPr>
              <a:t>). Инсекти  су само једна класа у колу артропода.</a:t>
            </a:r>
            <a:endParaRPr lang="en-US" sz="2800">
              <a:latin typeface="Times New Roman" pitchFamily="18" charset="0"/>
            </a:endParaRPr>
          </a:p>
          <a:p>
            <a:r>
              <a:rPr lang="it-IT" sz="2800" b="1">
                <a:latin typeface="Times New Roman" pitchFamily="18" charset="0"/>
              </a:rPr>
              <a:t>У здравству под овим термином се подразумева скуп мера којима се уништавају инсекти-вектори заразних болести (</a:t>
            </a:r>
            <a:r>
              <a:rPr lang="it-IT" sz="2800" b="1" i="1">
                <a:latin typeface="Times New Roman" pitchFamily="18" charset="0"/>
              </a:rPr>
              <a:t>муве, буба-швабе, буба-руси, ваши, мрави, дерматофагоидес идр</a:t>
            </a:r>
            <a:r>
              <a:rPr lang="it-IT" sz="2800" b="1">
                <a:latin typeface="Times New Roman" pitchFamily="18" charset="0"/>
              </a:rPr>
              <a:t>.) и инсекти који ремете рад и спокојство становништва (</a:t>
            </a:r>
            <a:r>
              <a:rPr lang="it-IT" sz="2800" b="1" i="1">
                <a:latin typeface="Times New Roman" pitchFamily="18" charset="0"/>
              </a:rPr>
              <a:t>комарци</a:t>
            </a:r>
            <a:r>
              <a:rPr lang="it-IT" sz="2800" b="1">
                <a:latin typeface="Times New Roman" pitchFamily="18" charset="0"/>
              </a:rPr>
              <a:t>).</a:t>
            </a:r>
            <a:endParaRPr lang="en-US" sz="2800" b="1">
              <a:latin typeface="Times New Roman" pitchFamily="18" charset="0"/>
            </a:endParaRPr>
          </a:p>
          <a:p>
            <a:pPr algn="ctr"/>
            <a:r>
              <a:rPr lang="it-IT" sz="2800" b="1" i="1" u="sng">
                <a:latin typeface="Times New Roman" pitchFamily="18" charset="0"/>
              </a:rPr>
              <a:t>Механичка дезинсекција</a:t>
            </a:r>
            <a:endParaRPr lang="en-US" sz="2800">
              <a:latin typeface="Times New Roman" pitchFamily="18" charset="0"/>
            </a:endParaRPr>
          </a:p>
          <a:p>
            <a:pPr algn="ctr"/>
            <a:r>
              <a:rPr lang="it-IT" sz="2800" b="1" i="1" u="sng">
                <a:latin typeface="Times New Roman" pitchFamily="18" charset="0"/>
              </a:rPr>
              <a:t>Физичка дезинсекција</a:t>
            </a:r>
            <a:endParaRPr lang="en-US" sz="2800">
              <a:latin typeface="Times New Roman" pitchFamily="18" charset="0"/>
            </a:endParaRPr>
          </a:p>
          <a:p>
            <a:pPr algn="ctr"/>
            <a:r>
              <a:rPr lang="it-IT" sz="2800" b="1" i="1" u="sng">
                <a:latin typeface="Times New Roman" pitchFamily="18" charset="0"/>
              </a:rPr>
              <a:t>Биолошка дезинсекција</a:t>
            </a:r>
            <a:endParaRPr lang="en-US" sz="2800">
              <a:latin typeface="Times New Roman" pitchFamily="18" charset="0"/>
            </a:endParaRPr>
          </a:p>
          <a:p>
            <a:pPr algn="ctr"/>
            <a:r>
              <a:rPr lang="en-US" sz="2800" b="1" i="1" u="sng">
                <a:latin typeface="Times New Roman" pitchFamily="18" charset="0"/>
              </a:rPr>
              <a:t>Хемијска дезинсекција</a:t>
            </a:r>
            <a:endParaRPr lang="en-US" sz="2800">
              <a:latin typeface="Times New Roman" pitchFamily="18" charset="0"/>
            </a:endParaRPr>
          </a:p>
          <a:p>
            <a:r>
              <a:rPr lang="en-US" sz="2800">
                <a:latin typeface="Times New Roman" pitchFamily="18" charset="0"/>
              </a:rPr>
              <a:t> </a:t>
            </a:r>
          </a:p>
          <a:p>
            <a:endParaRPr lang="en-US" sz="2800">
              <a:latin typeface="Times New Roman" pitchFamily="18" charset="0"/>
            </a:endParaRPr>
          </a:p>
        </p:txBody>
      </p:sp>
    </p:spTree>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898" name="Text Box 3"/>
          <p:cNvSpPr txBox="1">
            <a:spLocks noChangeArrowheads="1"/>
          </p:cNvSpPr>
          <p:nvPr/>
        </p:nvSpPr>
        <p:spPr bwMode="auto">
          <a:xfrm>
            <a:off x="179388" y="836613"/>
            <a:ext cx="8713787" cy="6924675"/>
          </a:xfrm>
          <a:prstGeom prst="rect">
            <a:avLst/>
          </a:prstGeom>
          <a:noFill/>
          <a:ln w="9525">
            <a:noFill/>
            <a:miter lim="800000"/>
            <a:headEnd/>
            <a:tailEnd/>
          </a:ln>
        </p:spPr>
        <p:txBody>
          <a:bodyPr>
            <a:spAutoFit/>
          </a:bodyPr>
          <a:lstStyle/>
          <a:p>
            <a:r>
              <a:rPr lang="it-IT" sz="2800" b="1" i="1">
                <a:latin typeface="Times New Roman" pitchFamily="18" charset="0"/>
              </a:rPr>
              <a:t>Механичка дезинсекција</a:t>
            </a:r>
            <a:endParaRPr lang="en-US" sz="2800">
              <a:latin typeface="Times New Roman" pitchFamily="18" charset="0"/>
            </a:endParaRPr>
          </a:p>
          <a:p>
            <a:r>
              <a:rPr lang="it-IT" sz="2800" b="1" i="1">
                <a:latin typeface="Times New Roman" pitchFamily="18" charset="0"/>
              </a:rPr>
              <a:t>Обухвата чишћење, прање, уклањања оптадака и конфиската,  примену лепљивих трака, жичаних мрежа и премазивање површина плавом бојом или неким од хемијских инсектицида.</a:t>
            </a:r>
            <a:endParaRPr lang="en-US" sz="2800">
              <a:latin typeface="Times New Roman" pitchFamily="18" charset="0"/>
            </a:endParaRPr>
          </a:p>
          <a:p>
            <a:r>
              <a:rPr lang="it-IT" sz="2800" b="1" i="1">
                <a:latin typeface="Times New Roman" pitchFamily="18" charset="0"/>
              </a:rPr>
              <a:t>Физичка дезинсекција</a:t>
            </a:r>
            <a:endParaRPr lang="en-US" sz="2800">
              <a:latin typeface="Times New Roman" pitchFamily="18" charset="0"/>
            </a:endParaRPr>
          </a:p>
          <a:p>
            <a:r>
              <a:rPr lang="it-IT" sz="2800" b="1" i="1">
                <a:latin typeface="Times New Roman" pitchFamily="18" charset="0"/>
              </a:rPr>
              <a:t>Примена топлоте (суве и влажне) од 39</a:t>
            </a:r>
            <a:r>
              <a:rPr lang="it-IT" sz="2800" b="1" i="1" baseline="30000">
                <a:latin typeface="Times New Roman" pitchFamily="18" charset="0"/>
              </a:rPr>
              <a:t>0</a:t>
            </a:r>
            <a:r>
              <a:rPr lang="it-IT" sz="2800" b="1" i="1">
                <a:latin typeface="Times New Roman" pitchFamily="18" charset="0"/>
              </a:rPr>
              <a:t>Ц па навише уништава већину инсеката</a:t>
            </a:r>
            <a:endParaRPr lang="en-US" sz="2800" b="1" i="1">
              <a:latin typeface="Times New Roman" pitchFamily="18" charset="0"/>
            </a:endParaRPr>
          </a:p>
          <a:p>
            <a:r>
              <a:rPr lang="it-IT" sz="2400" b="1" i="1">
                <a:latin typeface="Times New Roman" pitchFamily="18" charset="0"/>
              </a:rPr>
              <a:t>Биолошка дезинсекција</a:t>
            </a:r>
            <a:endParaRPr lang="en-US" sz="2400">
              <a:latin typeface="Times New Roman" pitchFamily="18" charset="0"/>
            </a:endParaRPr>
          </a:p>
          <a:p>
            <a:r>
              <a:rPr lang="it-IT" sz="2400" b="1" i="1">
                <a:latin typeface="Times New Roman" pitchFamily="18" charset="0"/>
              </a:rPr>
              <a:t>Примена биолошких јединки природних конкурената врсти која се жели сузбити.</a:t>
            </a:r>
            <a:endParaRPr lang="en-US" sz="2400">
              <a:latin typeface="Times New Roman" pitchFamily="18" charset="0"/>
            </a:endParaRPr>
          </a:p>
          <a:p>
            <a:r>
              <a:rPr lang="en-US" sz="2400" b="1" i="1">
                <a:latin typeface="Times New Roman" pitchFamily="18" charset="0"/>
              </a:rPr>
              <a:t>Хемијска дезинсекција</a:t>
            </a:r>
            <a:endParaRPr lang="en-US" sz="2400">
              <a:latin typeface="Times New Roman" pitchFamily="18" charset="0"/>
            </a:endParaRPr>
          </a:p>
          <a:p>
            <a:pPr lvl="1"/>
            <a:r>
              <a:rPr lang="en-US" sz="2400" b="1" i="1">
                <a:latin typeface="Times New Roman" pitchFamily="18" charset="0"/>
              </a:rPr>
              <a:t>Примена хемијских средстава</a:t>
            </a:r>
            <a:endParaRPr lang="en-US" sz="2400">
              <a:latin typeface="Times New Roman" pitchFamily="18" charset="0"/>
            </a:endParaRPr>
          </a:p>
          <a:p>
            <a:pPr lvl="1"/>
            <a:r>
              <a:rPr lang="it-IT" sz="2400" b="1" i="1">
                <a:latin typeface="Times New Roman" pitchFamily="18" charset="0"/>
              </a:rPr>
              <a:t>Подела инсектицида према путевима продирања: респираторни, дигестивни и контактни</a:t>
            </a:r>
            <a:endParaRPr lang="en-US" sz="2400">
              <a:latin typeface="Times New Roman" pitchFamily="18" charset="0"/>
            </a:endParaRPr>
          </a:p>
          <a:p>
            <a:endParaRPr lang="en-US" sz="2800">
              <a:latin typeface="Times New Roman" pitchFamily="18" charset="0"/>
            </a:endParaRPr>
          </a:p>
          <a:p>
            <a:pPr lvl="1" algn="just"/>
            <a:r>
              <a:rPr lang="it-IT" sz="2400" b="1">
                <a:latin typeface="Times New Roman" pitchFamily="18" charset="0"/>
              </a:rPr>
              <a:t>. </a:t>
            </a:r>
          </a:p>
        </p:txBody>
      </p:sp>
    </p:spTree>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22" name="Text Box 2"/>
          <p:cNvSpPr txBox="1">
            <a:spLocks noChangeArrowheads="1"/>
          </p:cNvSpPr>
          <p:nvPr/>
        </p:nvSpPr>
        <p:spPr bwMode="auto">
          <a:xfrm>
            <a:off x="468313" y="1196975"/>
            <a:ext cx="7924800" cy="584200"/>
          </a:xfrm>
          <a:prstGeom prst="rect">
            <a:avLst/>
          </a:prstGeom>
          <a:noFill/>
          <a:ln w="9525">
            <a:noFill/>
            <a:miter lim="800000"/>
            <a:headEnd/>
            <a:tailEnd/>
          </a:ln>
        </p:spPr>
        <p:txBody>
          <a:bodyPr>
            <a:spAutoFit/>
          </a:bodyPr>
          <a:lstStyle/>
          <a:p>
            <a:pPr>
              <a:spcBef>
                <a:spcPct val="50000"/>
              </a:spcBef>
            </a:pPr>
            <a:r>
              <a:rPr lang="en-US" sz="3200" b="1">
                <a:latin typeface="Times New Roman" pitchFamily="18" charset="0"/>
              </a:rPr>
              <a:t>Активности </a:t>
            </a:r>
          </a:p>
        </p:txBody>
      </p:sp>
      <p:sp>
        <p:nvSpPr>
          <p:cNvPr id="81923" name="Text Box 5"/>
          <p:cNvSpPr txBox="1">
            <a:spLocks noChangeArrowheads="1"/>
          </p:cNvSpPr>
          <p:nvPr/>
        </p:nvSpPr>
        <p:spPr bwMode="auto">
          <a:xfrm>
            <a:off x="685800" y="1905000"/>
            <a:ext cx="7848600" cy="4154488"/>
          </a:xfrm>
          <a:prstGeom prst="rect">
            <a:avLst/>
          </a:prstGeom>
          <a:noFill/>
          <a:ln w="9525">
            <a:noFill/>
            <a:miter lim="800000"/>
            <a:headEnd/>
            <a:tailEnd/>
          </a:ln>
        </p:spPr>
        <p:txBody>
          <a:bodyPr>
            <a:spAutoFit/>
          </a:bodyPr>
          <a:lstStyle/>
          <a:p>
            <a:r>
              <a:rPr lang="en-US" sz="2400" b="1" i="1">
                <a:latin typeface="Times New Roman" pitchFamily="18" charset="0"/>
              </a:rPr>
              <a:t>Обилазак објекта</a:t>
            </a:r>
            <a:endParaRPr lang="en-US" sz="2400">
              <a:latin typeface="Times New Roman" pitchFamily="18" charset="0"/>
            </a:endParaRPr>
          </a:p>
          <a:p>
            <a:r>
              <a:rPr lang="en-US" sz="2400" b="1" i="1">
                <a:latin typeface="Times New Roman" pitchFamily="18" charset="0"/>
              </a:rPr>
              <a:t>Одређивање броја, врсте  и пребивалишта инсеката</a:t>
            </a:r>
            <a:endParaRPr lang="en-US" sz="2400">
              <a:latin typeface="Times New Roman" pitchFamily="18" charset="0"/>
            </a:endParaRPr>
          </a:p>
          <a:p>
            <a:r>
              <a:rPr lang="en-US" sz="2400" b="1" i="1">
                <a:latin typeface="Times New Roman" pitchFamily="18" charset="0"/>
              </a:rPr>
              <a:t>Одређивање путева кретања инсеката</a:t>
            </a:r>
            <a:endParaRPr lang="en-US" sz="2400">
              <a:latin typeface="Times New Roman" pitchFamily="18" charset="0"/>
            </a:endParaRPr>
          </a:p>
          <a:p>
            <a:r>
              <a:rPr lang="en-US" sz="2400" b="1" i="1">
                <a:latin typeface="Times New Roman" pitchFamily="18" charset="0"/>
              </a:rPr>
              <a:t>Утврђивање хигијенских прилика самог објекта и околине</a:t>
            </a:r>
            <a:endParaRPr lang="en-US" sz="2400">
              <a:latin typeface="Times New Roman" pitchFamily="18" charset="0"/>
            </a:endParaRPr>
          </a:p>
          <a:p>
            <a:r>
              <a:rPr lang="nl-NL" sz="2400" b="1" i="1">
                <a:latin typeface="Times New Roman" pitchFamily="18" charset="0"/>
              </a:rPr>
              <a:t>Извођење дезинсекције (одозго на доле)</a:t>
            </a:r>
            <a:endParaRPr lang="en-US" sz="2400">
              <a:latin typeface="Times New Roman" pitchFamily="18" charset="0"/>
            </a:endParaRPr>
          </a:p>
          <a:p>
            <a:r>
              <a:rPr lang="it-IT" sz="2400" b="1" i="1">
                <a:latin typeface="Times New Roman" pitchFamily="18" charset="0"/>
              </a:rPr>
              <a:t>Провера успешности активности (8-10 дана након извођења)</a:t>
            </a:r>
            <a:endParaRPr lang="en-US" sz="2400">
              <a:latin typeface="Times New Roman" pitchFamily="18" charset="0"/>
            </a:endParaRPr>
          </a:p>
          <a:p>
            <a:r>
              <a:rPr lang="it-IT" sz="2400" b="1" i="1">
                <a:latin typeface="Times New Roman" pitchFamily="18" charset="0"/>
              </a:rPr>
              <a:t>Утврђивање резистентности (физиолошке на сам препарат или еколошке када инсекти сами напуштају објекат пре дезинсекције</a:t>
            </a:r>
            <a:r>
              <a:rPr lang="it-IT" sz="2400" b="1" i="1" u="sng">
                <a:latin typeface="Times New Roman" pitchFamily="18" charset="0"/>
              </a:rPr>
              <a:t>)</a:t>
            </a:r>
            <a:endParaRPr lang="en-US" sz="2400">
              <a:latin typeface="Times New Roman" pitchFamily="18" charset="0"/>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7155" name="Rectangle 3"/>
          <p:cNvSpPr>
            <a:spLocks noGrp="1" noChangeArrowheads="1"/>
          </p:cNvSpPr>
          <p:nvPr>
            <p:ph type="body" idx="4294967295"/>
          </p:nvPr>
        </p:nvSpPr>
        <p:spPr>
          <a:xfrm>
            <a:off x="2362200" y="0"/>
            <a:ext cx="6400800" cy="6858000"/>
          </a:xfrm>
        </p:spPr>
        <p:txBody>
          <a:bodyPr/>
          <a:lstStyle/>
          <a:p>
            <a:pPr>
              <a:buFontTx/>
              <a:buNone/>
            </a:pPr>
            <a:r>
              <a:rPr lang="sr-Latn-CS" b="1" smtClean="0">
                <a:effectLst>
                  <a:outerShdw blurRad="38100" dist="38100" dir="2700000" algn="tl">
                    <a:srgbClr val="C0C0C0"/>
                  </a:outerShdw>
                </a:effectLst>
              </a:rPr>
              <a:t>   </a:t>
            </a:r>
            <a:endParaRPr lang="en-US" smtClean="0">
              <a:effectLst>
                <a:outerShdw blurRad="38100" dist="38100" dir="2700000" algn="tl">
                  <a:srgbClr val="C0C0C0"/>
                </a:outerShdw>
              </a:effectLst>
            </a:endParaRPr>
          </a:p>
        </p:txBody>
      </p:sp>
      <p:sp>
        <p:nvSpPr>
          <p:cNvPr id="177157" name="Rectangle 5"/>
          <p:cNvSpPr>
            <a:spLocks noChangeArrowheads="1"/>
          </p:cNvSpPr>
          <p:nvPr/>
        </p:nvSpPr>
        <p:spPr bwMode="auto">
          <a:xfrm>
            <a:off x="457200" y="1279525"/>
            <a:ext cx="7696200" cy="4968875"/>
          </a:xfrm>
          <a:prstGeom prst="rect">
            <a:avLst/>
          </a:prstGeom>
          <a:noFill/>
          <a:ln w="9525">
            <a:noFill/>
            <a:miter lim="800000"/>
            <a:headEnd/>
            <a:tailEnd/>
          </a:ln>
        </p:spPr>
        <p:txBody>
          <a:bodyPr>
            <a:spAutoFit/>
          </a:bodyPr>
          <a:lstStyle/>
          <a:p>
            <a:pPr marL="342900" indent="-342900" eaLnBrk="0" hangingPunct="0"/>
            <a:r>
              <a:rPr lang="en-US" sz="2000"/>
              <a:t> </a:t>
            </a:r>
            <a:r>
              <a:rPr lang="ru-RU" sz="2000" b="1"/>
              <a:t>ПОДЕЛА ДЕЗИНФЕКЦИЈЕ:</a:t>
            </a:r>
          </a:p>
          <a:p>
            <a:pPr marL="342900" indent="-342900" eaLnBrk="0" hangingPunct="0"/>
            <a:endParaRPr lang="ru-RU" sz="2000" b="1"/>
          </a:p>
          <a:p>
            <a:pPr marL="342900" indent="-342900" eaLnBrk="0" hangingPunct="0"/>
            <a:r>
              <a:rPr lang="ru-RU" sz="2000" b="1"/>
              <a:t>  </a:t>
            </a:r>
            <a:r>
              <a:rPr lang="ru-RU" sz="2000"/>
              <a:t>Према месту и времену примене на:</a:t>
            </a:r>
          </a:p>
          <a:p>
            <a:pPr marL="1257300" lvl="2" indent="-342900" eaLnBrk="0" hangingPunct="0"/>
            <a:r>
              <a:rPr lang="ru-RU" sz="2000"/>
              <a:t>- профилатичку</a:t>
            </a:r>
          </a:p>
          <a:p>
            <a:pPr marL="1257300" lvl="2" indent="-342900" eaLnBrk="0" hangingPunct="0"/>
            <a:r>
              <a:rPr lang="ru-RU" sz="2000"/>
              <a:t>- текућу </a:t>
            </a:r>
          </a:p>
          <a:p>
            <a:pPr marL="1257300" lvl="2" indent="-342900" eaLnBrk="0" hangingPunct="0"/>
            <a:r>
              <a:rPr lang="ru-RU" sz="2000"/>
              <a:t>- завршну</a:t>
            </a:r>
          </a:p>
          <a:p>
            <a:pPr marL="342900" indent="-342900" eaLnBrk="0" hangingPunct="0"/>
            <a:endParaRPr lang="ru-RU" sz="2000"/>
          </a:p>
          <a:p>
            <a:pPr marL="342900" indent="-342900" eaLnBrk="0" hangingPunct="0"/>
            <a:r>
              <a:rPr lang="ru-RU" sz="2000"/>
              <a:t>  Према средствима примене на:</a:t>
            </a:r>
          </a:p>
          <a:p>
            <a:pPr marL="1257300" lvl="2" indent="-342900" eaLnBrk="0" hangingPunct="0"/>
            <a:r>
              <a:rPr lang="ru-RU" sz="2000"/>
              <a:t>- механичку</a:t>
            </a:r>
          </a:p>
          <a:p>
            <a:pPr marL="1257300" lvl="2" indent="-342900" eaLnBrk="0" hangingPunct="0"/>
            <a:r>
              <a:rPr lang="ru-RU" sz="2000"/>
              <a:t>- физичку</a:t>
            </a:r>
          </a:p>
          <a:p>
            <a:pPr marL="1257300" lvl="2" indent="-342900" eaLnBrk="0" hangingPunct="0"/>
            <a:r>
              <a:rPr lang="ru-RU" sz="2000"/>
              <a:t>- хемијску</a:t>
            </a:r>
          </a:p>
          <a:p>
            <a:pPr marL="342900" indent="-342900" eaLnBrk="0" hangingPunct="0"/>
            <a:endParaRPr lang="ru-RU" sz="2000"/>
          </a:p>
          <a:p>
            <a:pPr marL="342900" indent="-342900" eaLnBrk="0" hangingPunct="0"/>
            <a:r>
              <a:rPr lang="ru-RU" sz="2000"/>
              <a:t>  Према близини додира са људским организмом на:</a:t>
            </a:r>
          </a:p>
          <a:p>
            <a:pPr marL="1257300" lvl="2" indent="-342900" eaLnBrk="0" hangingPunct="0"/>
            <a:r>
              <a:rPr lang="ru-RU" sz="2000"/>
              <a:t>- критичну</a:t>
            </a:r>
          </a:p>
          <a:p>
            <a:pPr marL="1257300" lvl="2" indent="-342900" eaLnBrk="0" hangingPunct="0"/>
            <a:r>
              <a:rPr lang="ru-RU" sz="2000"/>
              <a:t>- семикритичну</a:t>
            </a:r>
          </a:p>
          <a:p>
            <a:pPr marL="1257300" lvl="2" indent="-342900" eaLnBrk="0" hangingPunct="0"/>
            <a:r>
              <a:rPr lang="ru-RU" sz="2000"/>
              <a:t>- некритичну</a:t>
            </a:r>
            <a:endParaRPr lang="en-US" sz="2000"/>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3" presetClass="entr" presetSubtype="10" fill="hold" nodeType="withEffect">
                                  <p:stCondLst>
                                    <p:cond delay="0"/>
                                  </p:stCondLst>
                                  <p:childTnLst>
                                    <p:set>
                                      <p:cBhvr>
                                        <p:cTn id="6" dur="1" fill="hold">
                                          <p:stCondLst>
                                            <p:cond delay="0"/>
                                          </p:stCondLst>
                                        </p:cTn>
                                        <p:tgtEl>
                                          <p:spTgt spid="177157">
                                            <p:txEl>
                                              <p:pRg st="2" end="2"/>
                                            </p:txEl>
                                          </p:spTgt>
                                        </p:tgtEl>
                                        <p:attrNameLst>
                                          <p:attrName>style.visibility</p:attrName>
                                        </p:attrNameLst>
                                      </p:cBhvr>
                                      <p:to>
                                        <p:strVal val="visible"/>
                                      </p:to>
                                    </p:set>
                                    <p:animEffect transition="in" filter="blinds(horizontal)">
                                      <p:cBhvr>
                                        <p:cTn id="7" dur="1000"/>
                                        <p:tgtEl>
                                          <p:spTgt spid="177157">
                                            <p:txEl>
                                              <p:pRg st="2" end="2"/>
                                            </p:txEl>
                                          </p:spTgt>
                                        </p:tgtEl>
                                      </p:cBhvr>
                                    </p:animEffect>
                                  </p:childTnLst>
                                </p:cTn>
                              </p:par>
                              <p:par>
                                <p:cTn id="8" presetID="3" presetClass="entr" presetSubtype="10" fill="hold" nodeType="withEffect">
                                  <p:stCondLst>
                                    <p:cond delay="0"/>
                                  </p:stCondLst>
                                  <p:childTnLst>
                                    <p:set>
                                      <p:cBhvr>
                                        <p:cTn id="9" dur="1" fill="hold">
                                          <p:stCondLst>
                                            <p:cond delay="0"/>
                                          </p:stCondLst>
                                        </p:cTn>
                                        <p:tgtEl>
                                          <p:spTgt spid="177157">
                                            <p:txEl>
                                              <p:pRg st="3" end="3"/>
                                            </p:txEl>
                                          </p:spTgt>
                                        </p:tgtEl>
                                        <p:attrNameLst>
                                          <p:attrName>style.visibility</p:attrName>
                                        </p:attrNameLst>
                                      </p:cBhvr>
                                      <p:to>
                                        <p:strVal val="visible"/>
                                      </p:to>
                                    </p:set>
                                    <p:animEffect transition="in" filter="blinds(horizontal)">
                                      <p:cBhvr>
                                        <p:cTn id="10" dur="1000"/>
                                        <p:tgtEl>
                                          <p:spTgt spid="177157">
                                            <p:txEl>
                                              <p:pRg st="3" end="3"/>
                                            </p:txEl>
                                          </p:spTgt>
                                        </p:tgtEl>
                                      </p:cBhvr>
                                    </p:animEffect>
                                  </p:childTnLst>
                                </p:cTn>
                              </p:par>
                              <p:par>
                                <p:cTn id="11" presetID="3" presetClass="entr" presetSubtype="10" fill="hold" nodeType="withEffect">
                                  <p:stCondLst>
                                    <p:cond delay="0"/>
                                  </p:stCondLst>
                                  <p:childTnLst>
                                    <p:set>
                                      <p:cBhvr>
                                        <p:cTn id="12" dur="1" fill="hold">
                                          <p:stCondLst>
                                            <p:cond delay="0"/>
                                          </p:stCondLst>
                                        </p:cTn>
                                        <p:tgtEl>
                                          <p:spTgt spid="177157">
                                            <p:txEl>
                                              <p:pRg st="4" end="4"/>
                                            </p:txEl>
                                          </p:spTgt>
                                        </p:tgtEl>
                                        <p:attrNameLst>
                                          <p:attrName>style.visibility</p:attrName>
                                        </p:attrNameLst>
                                      </p:cBhvr>
                                      <p:to>
                                        <p:strVal val="visible"/>
                                      </p:to>
                                    </p:set>
                                    <p:animEffect transition="in" filter="blinds(horizontal)">
                                      <p:cBhvr>
                                        <p:cTn id="13" dur="1000"/>
                                        <p:tgtEl>
                                          <p:spTgt spid="177157">
                                            <p:txEl>
                                              <p:pRg st="4" end="4"/>
                                            </p:txEl>
                                          </p:spTgt>
                                        </p:tgtEl>
                                      </p:cBhvr>
                                    </p:animEffect>
                                  </p:childTnLst>
                                </p:cTn>
                              </p:par>
                              <p:par>
                                <p:cTn id="14" presetID="3" presetClass="entr" presetSubtype="10" fill="hold" nodeType="withEffect">
                                  <p:stCondLst>
                                    <p:cond delay="0"/>
                                  </p:stCondLst>
                                  <p:childTnLst>
                                    <p:set>
                                      <p:cBhvr>
                                        <p:cTn id="15" dur="1" fill="hold">
                                          <p:stCondLst>
                                            <p:cond delay="0"/>
                                          </p:stCondLst>
                                        </p:cTn>
                                        <p:tgtEl>
                                          <p:spTgt spid="177157">
                                            <p:txEl>
                                              <p:pRg st="5" end="5"/>
                                            </p:txEl>
                                          </p:spTgt>
                                        </p:tgtEl>
                                        <p:attrNameLst>
                                          <p:attrName>style.visibility</p:attrName>
                                        </p:attrNameLst>
                                      </p:cBhvr>
                                      <p:to>
                                        <p:strVal val="visible"/>
                                      </p:to>
                                    </p:set>
                                    <p:animEffect transition="in" filter="blinds(horizontal)">
                                      <p:cBhvr>
                                        <p:cTn id="16" dur="1000"/>
                                        <p:tgtEl>
                                          <p:spTgt spid="177157">
                                            <p:txEl>
                                              <p:pRg st="5" end="5"/>
                                            </p:txEl>
                                          </p:spTgt>
                                        </p:tgtEl>
                                      </p:cBhvr>
                                    </p:animEffect>
                                  </p:childTnLst>
                                </p:cTn>
                              </p:par>
                            </p:childTnLst>
                          </p:cTn>
                        </p:par>
                        <p:par>
                          <p:cTn id="17" fill="hold" nodeType="afterGroup">
                            <p:stCondLst>
                              <p:cond delay="1000"/>
                            </p:stCondLst>
                            <p:childTnLst>
                              <p:par>
                                <p:cTn id="18" presetID="3" presetClass="entr" presetSubtype="10" fill="hold" nodeType="afterEffect">
                                  <p:stCondLst>
                                    <p:cond delay="0"/>
                                  </p:stCondLst>
                                  <p:childTnLst>
                                    <p:set>
                                      <p:cBhvr>
                                        <p:cTn id="19" dur="1" fill="hold">
                                          <p:stCondLst>
                                            <p:cond delay="0"/>
                                          </p:stCondLst>
                                        </p:cTn>
                                        <p:tgtEl>
                                          <p:spTgt spid="177157">
                                            <p:txEl>
                                              <p:pRg st="7" end="7"/>
                                            </p:txEl>
                                          </p:spTgt>
                                        </p:tgtEl>
                                        <p:attrNameLst>
                                          <p:attrName>style.visibility</p:attrName>
                                        </p:attrNameLst>
                                      </p:cBhvr>
                                      <p:to>
                                        <p:strVal val="visible"/>
                                      </p:to>
                                    </p:set>
                                    <p:animEffect transition="in" filter="blinds(horizontal)">
                                      <p:cBhvr>
                                        <p:cTn id="20" dur="1000"/>
                                        <p:tgtEl>
                                          <p:spTgt spid="177157">
                                            <p:txEl>
                                              <p:pRg st="7" end="7"/>
                                            </p:txEl>
                                          </p:spTgt>
                                        </p:tgtEl>
                                      </p:cBhvr>
                                    </p:animEffect>
                                  </p:childTnLst>
                                </p:cTn>
                              </p:par>
                            </p:childTnLst>
                          </p:cTn>
                        </p:par>
                        <p:par>
                          <p:cTn id="21" fill="hold" nodeType="afterGroup">
                            <p:stCondLst>
                              <p:cond delay="2000"/>
                            </p:stCondLst>
                            <p:childTnLst>
                              <p:par>
                                <p:cTn id="22" presetID="3" presetClass="entr" presetSubtype="10" fill="hold" nodeType="afterEffect">
                                  <p:stCondLst>
                                    <p:cond delay="0"/>
                                  </p:stCondLst>
                                  <p:childTnLst>
                                    <p:set>
                                      <p:cBhvr>
                                        <p:cTn id="23" dur="1" fill="hold">
                                          <p:stCondLst>
                                            <p:cond delay="0"/>
                                          </p:stCondLst>
                                        </p:cTn>
                                        <p:tgtEl>
                                          <p:spTgt spid="177157">
                                            <p:txEl>
                                              <p:pRg st="8" end="8"/>
                                            </p:txEl>
                                          </p:spTgt>
                                        </p:tgtEl>
                                        <p:attrNameLst>
                                          <p:attrName>style.visibility</p:attrName>
                                        </p:attrNameLst>
                                      </p:cBhvr>
                                      <p:to>
                                        <p:strVal val="visible"/>
                                      </p:to>
                                    </p:set>
                                    <p:animEffect transition="in" filter="blinds(horizontal)">
                                      <p:cBhvr>
                                        <p:cTn id="24" dur="1000"/>
                                        <p:tgtEl>
                                          <p:spTgt spid="177157">
                                            <p:txEl>
                                              <p:pRg st="8" end="8"/>
                                            </p:txEl>
                                          </p:spTgt>
                                        </p:tgtEl>
                                      </p:cBhvr>
                                    </p:animEffect>
                                  </p:childTnLst>
                                </p:cTn>
                              </p:par>
                            </p:childTnLst>
                          </p:cTn>
                        </p:par>
                        <p:par>
                          <p:cTn id="25" fill="hold" nodeType="afterGroup">
                            <p:stCondLst>
                              <p:cond delay="3000"/>
                            </p:stCondLst>
                            <p:childTnLst>
                              <p:par>
                                <p:cTn id="26" presetID="3" presetClass="entr" presetSubtype="10" fill="hold" nodeType="afterEffect">
                                  <p:stCondLst>
                                    <p:cond delay="0"/>
                                  </p:stCondLst>
                                  <p:childTnLst>
                                    <p:set>
                                      <p:cBhvr>
                                        <p:cTn id="27" dur="1" fill="hold">
                                          <p:stCondLst>
                                            <p:cond delay="0"/>
                                          </p:stCondLst>
                                        </p:cTn>
                                        <p:tgtEl>
                                          <p:spTgt spid="177157">
                                            <p:txEl>
                                              <p:pRg st="9" end="9"/>
                                            </p:txEl>
                                          </p:spTgt>
                                        </p:tgtEl>
                                        <p:attrNameLst>
                                          <p:attrName>style.visibility</p:attrName>
                                        </p:attrNameLst>
                                      </p:cBhvr>
                                      <p:to>
                                        <p:strVal val="visible"/>
                                      </p:to>
                                    </p:set>
                                    <p:animEffect transition="in" filter="blinds(horizontal)">
                                      <p:cBhvr>
                                        <p:cTn id="28" dur="1000"/>
                                        <p:tgtEl>
                                          <p:spTgt spid="177157">
                                            <p:txEl>
                                              <p:pRg st="9" end="9"/>
                                            </p:txEl>
                                          </p:spTgt>
                                        </p:tgtEl>
                                      </p:cBhvr>
                                    </p:animEffect>
                                  </p:childTnLst>
                                </p:cTn>
                              </p:par>
                            </p:childTnLst>
                          </p:cTn>
                        </p:par>
                        <p:par>
                          <p:cTn id="29" fill="hold" nodeType="afterGroup">
                            <p:stCondLst>
                              <p:cond delay="4000"/>
                            </p:stCondLst>
                            <p:childTnLst>
                              <p:par>
                                <p:cTn id="30" presetID="3" presetClass="entr" presetSubtype="10" fill="hold" nodeType="afterEffect">
                                  <p:stCondLst>
                                    <p:cond delay="0"/>
                                  </p:stCondLst>
                                  <p:childTnLst>
                                    <p:set>
                                      <p:cBhvr>
                                        <p:cTn id="31" dur="1" fill="hold">
                                          <p:stCondLst>
                                            <p:cond delay="0"/>
                                          </p:stCondLst>
                                        </p:cTn>
                                        <p:tgtEl>
                                          <p:spTgt spid="177157">
                                            <p:txEl>
                                              <p:pRg st="10" end="10"/>
                                            </p:txEl>
                                          </p:spTgt>
                                        </p:tgtEl>
                                        <p:attrNameLst>
                                          <p:attrName>style.visibility</p:attrName>
                                        </p:attrNameLst>
                                      </p:cBhvr>
                                      <p:to>
                                        <p:strVal val="visible"/>
                                      </p:to>
                                    </p:set>
                                    <p:animEffect transition="in" filter="blinds(horizontal)">
                                      <p:cBhvr>
                                        <p:cTn id="32" dur="1000"/>
                                        <p:tgtEl>
                                          <p:spTgt spid="177157">
                                            <p:txEl>
                                              <p:pRg st="10" end="10"/>
                                            </p:txEl>
                                          </p:spTgt>
                                        </p:tgtEl>
                                      </p:cBhvr>
                                    </p:animEffect>
                                  </p:childTnLst>
                                </p:cTn>
                              </p:par>
                            </p:childTnLst>
                          </p:cTn>
                        </p:par>
                        <p:par>
                          <p:cTn id="33" fill="hold" nodeType="afterGroup">
                            <p:stCondLst>
                              <p:cond delay="5000"/>
                            </p:stCondLst>
                            <p:childTnLst>
                              <p:par>
                                <p:cTn id="34" presetID="3" presetClass="entr" presetSubtype="10" fill="hold" nodeType="afterEffect">
                                  <p:stCondLst>
                                    <p:cond delay="0"/>
                                  </p:stCondLst>
                                  <p:childTnLst>
                                    <p:set>
                                      <p:cBhvr>
                                        <p:cTn id="35" dur="1" fill="hold">
                                          <p:stCondLst>
                                            <p:cond delay="0"/>
                                          </p:stCondLst>
                                        </p:cTn>
                                        <p:tgtEl>
                                          <p:spTgt spid="177157">
                                            <p:txEl>
                                              <p:pRg st="12" end="12"/>
                                            </p:txEl>
                                          </p:spTgt>
                                        </p:tgtEl>
                                        <p:attrNameLst>
                                          <p:attrName>style.visibility</p:attrName>
                                        </p:attrNameLst>
                                      </p:cBhvr>
                                      <p:to>
                                        <p:strVal val="visible"/>
                                      </p:to>
                                    </p:set>
                                    <p:animEffect transition="in" filter="blinds(horizontal)">
                                      <p:cBhvr>
                                        <p:cTn id="36" dur="1000"/>
                                        <p:tgtEl>
                                          <p:spTgt spid="177157">
                                            <p:txEl>
                                              <p:pRg st="12" end="12"/>
                                            </p:txEl>
                                          </p:spTgt>
                                        </p:tgtEl>
                                      </p:cBhvr>
                                    </p:animEffect>
                                  </p:childTnLst>
                                </p:cTn>
                              </p:par>
                            </p:childTnLst>
                          </p:cTn>
                        </p:par>
                        <p:par>
                          <p:cTn id="37" fill="hold" nodeType="afterGroup">
                            <p:stCondLst>
                              <p:cond delay="6000"/>
                            </p:stCondLst>
                            <p:childTnLst>
                              <p:par>
                                <p:cTn id="38" presetID="3" presetClass="entr" presetSubtype="10" fill="hold" nodeType="afterEffect">
                                  <p:stCondLst>
                                    <p:cond delay="0"/>
                                  </p:stCondLst>
                                  <p:childTnLst>
                                    <p:set>
                                      <p:cBhvr>
                                        <p:cTn id="39" dur="1" fill="hold">
                                          <p:stCondLst>
                                            <p:cond delay="0"/>
                                          </p:stCondLst>
                                        </p:cTn>
                                        <p:tgtEl>
                                          <p:spTgt spid="177157">
                                            <p:txEl>
                                              <p:pRg st="13" end="13"/>
                                            </p:txEl>
                                          </p:spTgt>
                                        </p:tgtEl>
                                        <p:attrNameLst>
                                          <p:attrName>style.visibility</p:attrName>
                                        </p:attrNameLst>
                                      </p:cBhvr>
                                      <p:to>
                                        <p:strVal val="visible"/>
                                      </p:to>
                                    </p:set>
                                    <p:animEffect transition="in" filter="blinds(horizontal)">
                                      <p:cBhvr>
                                        <p:cTn id="40" dur="1000"/>
                                        <p:tgtEl>
                                          <p:spTgt spid="177157">
                                            <p:txEl>
                                              <p:pRg st="13" end="13"/>
                                            </p:txEl>
                                          </p:spTgt>
                                        </p:tgtEl>
                                      </p:cBhvr>
                                    </p:animEffect>
                                  </p:childTnLst>
                                </p:cTn>
                              </p:par>
                            </p:childTnLst>
                          </p:cTn>
                        </p:par>
                        <p:par>
                          <p:cTn id="41" fill="hold" nodeType="afterGroup">
                            <p:stCondLst>
                              <p:cond delay="7000"/>
                            </p:stCondLst>
                            <p:childTnLst>
                              <p:par>
                                <p:cTn id="42" presetID="3" presetClass="entr" presetSubtype="10" fill="hold" nodeType="afterEffect">
                                  <p:stCondLst>
                                    <p:cond delay="0"/>
                                  </p:stCondLst>
                                  <p:childTnLst>
                                    <p:set>
                                      <p:cBhvr>
                                        <p:cTn id="43" dur="1" fill="hold">
                                          <p:stCondLst>
                                            <p:cond delay="0"/>
                                          </p:stCondLst>
                                        </p:cTn>
                                        <p:tgtEl>
                                          <p:spTgt spid="177157">
                                            <p:txEl>
                                              <p:pRg st="14" end="14"/>
                                            </p:txEl>
                                          </p:spTgt>
                                        </p:tgtEl>
                                        <p:attrNameLst>
                                          <p:attrName>style.visibility</p:attrName>
                                        </p:attrNameLst>
                                      </p:cBhvr>
                                      <p:to>
                                        <p:strVal val="visible"/>
                                      </p:to>
                                    </p:set>
                                    <p:animEffect transition="in" filter="blinds(horizontal)">
                                      <p:cBhvr>
                                        <p:cTn id="44" dur="1000"/>
                                        <p:tgtEl>
                                          <p:spTgt spid="177157">
                                            <p:txEl>
                                              <p:pRg st="14" end="14"/>
                                            </p:txEl>
                                          </p:spTgt>
                                        </p:tgtEl>
                                      </p:cBhvr>
                                    </p:animEffect>
                                  </p:childTnLst>
                                </p:cTn>
                              </p:par>
                            </p:childTnLst>
                          </p:cTn>
                        </p:par>
                        <p:par>
                          <p:cTn id="45" fill="hold" nodeType="afterGroup">
                            <p:stCondLst>
                              <p:cond delay="8000"/>
                            </p:stCondLst>
                            <p:childTnLst>
                              <p:par>
                                <p:cTn id="46" presetID="3" presetClass="entr" presetSubtype="10" fill="hold" nodeType="afterEffect">
                                  <p:stCondLst>
                                    <p:cond delay="0"/>
                                  </p:stCondLst>
                                  <p:childTnLst>
                                    <p:set>
                                      <p:cBhvr>
                                        <p:cTn id="47" dur="1" fill="hold">
                                          <p:stCondLst>
                                            <p:cond delay="0"/>
                                          </p:stCondLst>
                                        </p:cTn>
                                        <p:tgtEl>
                                          <p:spTgt spid="177157">
                                            <p:txEl>
                                              <p:pRg st="15" end="15"/>
                                            </p:txEl>
                                          </p:spTgt>
                                        </p:tgtEl>
                                        <p:attrNameLst>
                                          <p:attrName>style.visibility</p:attrName>
                                        </p:attrNameLst>
                                      </p:cBhvr>
                                      <p:to>
                                        <p:strVal val="visible"/>
                                      </p:to>
                                    </p:set>
                                    <p:animEffect transition="in" filter="blinds(horizontal)">
                                      <p:cBhvr>
                                        <p:cTn id="48" dur="1000"/>
                                        <p:tgtEl>
                                          <p:spTgt spid="177157">
                                            <p:txEl>
                                              <p:pRg st="15" end="1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8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2946" name="Text Box 2"/>
          <p:cNvSpPr txBox="1">
            <a:spLocks noChangeArrowheads="1"/>
          </p:cNvSpPr>
          <p:nvPr/>
        </p:nvSpPr>
        <p:spPr bwMode="auto">
          <a:xfrm>
            <a:off x="2819400" y="3001963"/>
            <a:ext cx="3733800" cy="579437"/>
          </a:xfrm>
          <a:prstGeom prst="rect">
            <a:avLst/>
          </a:prstGeom>
          <a:noFill/>
          <a:ln w="9525">
            <a:noFill/>
            <a:miter lim="800000"/>
            <a:headEnd/>
            <a:tailEnd/>
          </a:ln>
        </p:spPr>
        <p:txBody>
          <a:bodyPr>
            <a:spAutoFit/>
          </a:bodyPr>
          <a:lstStyle/>
          <a:p>
            <a:pPr>
              <a:spcBef>
                <a:spcPct val="50000"/>
              </a:spcBef>
            </a:pPr>
            <a:r>
              <a:rPr lang="en-US" sz="3200" b="1">
                <a:latin typeface="Times New Roman" pitchFamily="18" charset="0"/>
              </a:rPr>
              <a:t>Дератизација </a:t>
            </a:r>
          </a:p>
        </p:txBody>
      </p:sp>
    </p:spTree>
  </p:cSld>
  <p:clrMapOvr>
    <a:masterClrMapping/>
  </p:clrMapOvr>
</p:sld>
</file>

<file path=ppt/slides/slide8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3970" name="Text Box 3"/>
          <p:cNvSpPr txBox="1">
            <a:spLocks noChangeArrowheads="1"/>
          </p:cNvSpPr>
          <p:nvPr/>
        </p:nvSpPr>
        <p:spPr bwMode="auto">
          <a:xfrm>
            <a:off x="685800" y="1524000"/>
            <a:ext cx="8001000" cy="4400550"/>
          </a:xfrm>
          <a:prstGeom prst="rect">
            <a:avLst/>
          </a:prstGeom>
          <a:noFill/>
          <a:ln w="9525">
            <a:noFill/>
            <a:miter lim="800000"/>
            <a:headEnd/>
            <a:tailEnd/>
          </a:ln>
        </p:spPr>
        <p:txBody>
          <a:bodyPr>
            <a:spAutoFit/>
          </a:bodyPr>
          <a:lstStyle/>
          <a:p>
            <a:r>
              <a:rPr lang="it-IT" sz="2800" b="1" i="1">
                <a:latin typeface="Times New Roman" pitchFamily="18" charset="0"/>
              </a:rPr>
              <a:t>ДЕРАТИЗАЦИЈА је поступак којим се уништавају и сузбијају  глодари (домаћи миш, сиви пацов, црни пацов и др.) који преносе заразне и паразитарне болести.</a:t>
            </a:r>
            <a:endParaRPr lang="en-US" sz="2800">
              <a:latin typeface="Times New Roman" pitchFamily="18" charset="0"/>
            </a:endParaRPr>
          </a:p>
          <a:p>
            <a:r>
              <a:rPr lang="it-IT" sz="2800" b="1" i="1">
                <a:latin typeface="Times New Roman" pitchFamily="18" charset="0"/>
              </a:rPr>
              <a:t>Најзаступљенији код нас је домаћи миш (60% свих глодара).</a:t>
            </a:r>
            <a:endParaRPr lang="en-US" sz="2800">
              <a:latin typeface="Times New Roman" pitchFamily="18" charset="0"/>
            </a:endParaRPr>
          </a:p>
          <a:p>
            <a:r>
              <a:rPr lang="it-IT" sz="2800" b="1" i="1">
                <a:latin typeface="Times New Roman" pitchFamily="18" charset="0"/>
              </a:rPr>
              <a:t>Заразне болести које преносе глодари: хеморагичка грозница, туларемија, куга, антракс, салмонелозе, лептоспирозе, беснило, трихинелоза, тенијаза, амебијаза и др.</a:t>
            </a:r>
            <a:endParaRPr lang="en-US" sz="2800">
              <a:latin typeface="Times New Roman" pitchFamily="18" charset="0"/>
            </a:endParaRPr>
          </a:p>
        </p:txBody>
      </p:sp>
    </p:spTree>
  </p:cSld>
  <p:clrMapOvr>
    <a:masterClrMapping/>
  </p:clrMapOvr>
</p:sld>
</file>

<file path=ppt/slides/slide8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4994" name="Text Box 4"/>
          <p:cNvSpPr txBox="1">
            <a:spLocks noChangeArrowheads="1"/>
          </p:cNvSpPr>
          <p:nvPr/>
        </p:nvSpPr>
        <p:spPr bwMode="auto">
          <a:xfrm>
            <a:off x="762000" y="1676400"/>
            <a:ext cx="6019800" cy="3108325"/>
          </a:xfrm>
          <a:prstGeom prst="rect">
            <a:avLst/>
          </a:prstGeom>
          <a:noFill/>
          <a:ln w="9525">
            <a:noFill/>
            <a:miter lim="800000"/>
            <a:headEnd/>
            <a:tailEnd/>
          </a:ln>
        </p:spPr>
        <p:txBody>
          <a:bodyPr>
            <a:spAutoFit/>
          </a:bodyPr>
          <a:lstStyle/>
          <a:p>
            <a:r>
              <a:rPr lang="it-IT" sz="2800" b="1" i="1">
                <a:latin typeface="Times New Roman" pitchFamily="18" charset="0"/>
              </a:rPr>
              <a:t>Превентивна дератизација</a:t>
            </a:r>
            <a:endParaRPr lang="en-US" sz="2800">
              <a:latin typeface="Times New Roman" pitchFamily="18" charset="0"/>
            </a:endParaRPr>
          </a:p>
          <a:p>
            <a:r>
              <a:rPr lang="en-US" sz="2800" b="1" i="1">
                <a:latin typeface="Times New Roman" pitchFamily="18" charset="0"/>
              </a:rPr>
              <a:t>Механичка дератизација</a:t>
            </a:r>
            <a:endParaRPr lang="en-US" sz="2800">
              <a:latin typeface="Times New Roman" pitchFamily="18" charset="0"/>
            </a:endParaRPr>
          </a:p>
          <a:p>
            <a:r>
              <a:rPr lang="en-US" sz="2800" b="1" i="1">
                <a:latin typeface="Times New Roman" pitchFamily="18" charset="0"/>
              </a:rPr>
              <a:t>Физичка дезатизација</a:t>
            </a:r>
            <a:endParaRPr lang="en-US" sz="2800">
              <a:latin typeface="Times New Roman" pitchFamily="18" charset="0"/>
            </a:endParaRPr>
          </a:p>
          <a:p>
            <a:r>
              <a:rPr lang="en-US" sz="2800" b="1" i="1">
                <a:latin typeface="Times New Roman" pitchFamily="18" charset="0"/>
              </a:rPr>
              <a:t>Биолошка дератизација</a:t>
            </a:r>
            <a:endParaRPr lang="en-US" sz="2800">
              <a:latin typeface="Times New Roman" pitchFamily="18" charset="0"/>
            </a:endParaRPr>
          </a:p>
          <a:p>
            <a:r>
              <a:rPr lang="en-US" sz="2800" b="1" i="1">
                <a:latin typeface="Times New Roman" pitchFamily="18" charset="0"/>
              </a:rPr>
              <a:t>Бактериолошка дератизација</a:t>
            </a:r>
            <a:endParaRPr lang="en-US" sz="2800">
              <a:latin typeface="Times New Roman" pitchFamily="18" charset="0"/>
            </a:endParaRPr>
          </a:p>
          <a:p>
            <a:r>
              <a:rPr lang="en-US" sz="2800" b="1" i="1">
                <a:latin typeface="Times New Roman" pitchFamily="18" charset="0"/>
              </a:rPr>
              <a:t>Хемијска дератизација</a:t>
            </a:r>
            <a:endParaRPr lang="en-US" sz="2800">
              <a:latin typeface="Times New Roman" pitchFamily="18" charset="0"/>
            </a:endParaRPr>
          </a:p>
          <a:p>
            <a:r>
              <a:rPr lang="en-US" sz="2800">
                <a:latin typeface="Times New Roman" pitchFamily="18" charset="0"/>
              </a:rPr>
              <a:t> </a:t>
            </a:r>
          </a:p>
        </p:txBody>
      </p:sp>
    </p:spTree>
  </p:cSld>
  <p:clrMapOvr>
    <a:masterClrMapping/>
  </p:clrMapOvr>
</p:sld>
</file>

<file path=ppt/slides/slide8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6018" name="Text Box 3"/>
          <p:cNvSpPr txBox="1">
            <a:spLocks noChangeArrowheads="1"/>
          </p:cNvSpPr>
          <p:nvPr/>
        </p:nvSpPr>
        <p:spPr bwMode="auto">
          <a:xfrm>
            <a:off x="250825" y="908050"/>
            <a:ext cx="8670925" cy="6494463"/>
          </a:xfrm>
          <a:prstGeom prst="rect">
            <a:avLst/>
          </a:prstGeom>
          <a:noFill/>
          <a:ln w="9525">
            <a:noFill/>
            <a:miter lim="800000"/>
            <a:headEnd/>
            <a:tailEnd/>
          </a:ln>
        </p:spPr>
        <p:txBody>
          <a:bodyPr>
            <a:spAutoFit/>
          </a:bodyPr>
          <a:lstStyle/>
          <a:p>
            <a:r>
              <a:rPr lang="it-IT" sz="2400" b="1" i="1">
                <a:latin typeface="Times New Roman" pitchFamily="18" charset="0"/>
              </a:rPr>
              <a:t>Превентивна дератизација</a:t>
            </a:r>
            <a:endParaRPr lang="en-US" sz="2400">
              <a:latin typeface="Times New Roman" pitchFamily="18" charset="0"/>
            </a:endParaRPr>
          </a:p>
          <a:p>
            <a:r>
              <a:rPr lang="it-IT" sz="2400" b="1" i="1">
                <a:latin typeface="Times New Roman" pitchFamily="18" charset="0"/>
              </a:rPr>
              <a:t>Примена  грађевинских мера, металних мрежа, хигијенско уклањање отпадака и др. </a:t>
            </a:r>
            <a:endParaRPr lang="en-US" sz="2400">
              <a:latin typeface="Times New Roman" pitchFamily="18" charset="0"/>
            </a:endParaRPr>
          </a:p>
          <a:p>
            <a:r>
              <a:rPr lang="en-US" sz="2400" b="1" i="1">
                <a:latin typeface="Times New Roman" pitchFamily="18" charset="0"/>
              </a:rPr>
              <a:t>Механичка дератизација</a:t>
            </a:r>
            <a:endParaRPr lang="en-US" sz="2400">
              <a:latin typeface="Times New Roman" pitchFamily="18" charset="0"/>
            </a:endParaRPr>
          </a:p>
          <a:p>
            <a:r>
              <a:rPr lang="en-US" sz="2400" b="1" i="1">
                <a:latin typeface="Times New Roman" pitchFamily="18" charset="0"/>
              </a:rPr>
              <a:t>Примена мишоловки, пацоловки, копање заштитних шанчева и сл.</a:t>
            </a:r>
            <a:endParaRPr lang="en-US" sz="2400">
              <a:latin typeface="Times New Roman" pitchFamily="18" charset="0"/>
            </a:endParaRPr>
          </a:p>
          <a:p>
            <a:r>
              <a:rPr lang="en-US" sz="2400" b="1" i="1">
                <a:latin typeface="Times New Roman" pitchFamily="18" charset="0"/>
              </a:rPr>
              <a:t>Физичка дезатизација</a:t>
            </a:r>
            <a:endParaRPr lang="en-US" sz="2400">
              <a:latin typeface="Times New Roman" pitchFamily="18" charset="0"/>
            </a:endParaRPr>
          </a:p>
          <a:p>
            <a:r>
              <a:rPr lang="en-US" sz="2400" b="1" i="1">
                <a:latin typeface="Times New Roman" pitchFamily="18" charset="0"/>
              </a:rPr>
              <a:t>Примена електронских апарата који емитују УВ таласе.</a:t>
            </a:r>
          </a:p>
          <a:p>
            <a:r>
              <a:rPr lang="en-US" sz="2400" b="1" i="1">
                <a:latin typeface="Times New Roman" pitchFamily="18" charset="0"/>
              </a:rPr>
              <a:t>Биолошка дератизација</a:t>
            </a:r>
            <a:endParaRPr lang="en-US" sz="2400">
              <a:latin typeface="Times New Roman" pitchFamily="18" charset="0"/>
            </a:endParaRPr>
          </a:p>
          <a:p>
            <a:r>
              <a:rPr lang="en-US" sz="2400" b="1" i="1">
                <a:latin typeface="Times New Roman" pitchFamily="18" charset="0"/>
              </a:rPr>
              <a:t>Примена биолошких јединки природних конкурената врсти која се жели сузбити (пси, мачке, ласице, мунгоси и др.).</a:t>
            </a:r>
            <a:endParaRPr lang="en-US" sz="2400">
              <a:latin typeface="Times New Roman" pitchFamily="18" charset="0"/>
            </a:endParaRPr>
          </a:p>
          <a:p>
            <a:r>
              <a:rPr lang="en-US" sz="2400" b="1" i="1">
                <a:latin typeface="Times New Roman" pitchFamily="18" charset="0"/>
              </a:rPr>
              <a:t>Бактериолошка дератизација</a:t>
            </a:r>
            <a:endParaRPr lang="en-US" sz="2400">
              <a:latin typeface="Times New Roman" pitchFamily="18" charset="0"/>
            </a:endParaRPr>
          </a:p>
          <a:p>
            <a:r>
              <a:rPr lang="en-US" sz="2400" b="1" i="1">
                <a:latin typeface="Times New Roman" pitchFamily="18" charset="0"/>
              </a:rPr>
              <a:t>Примена бактерородентицида (патогених сојева бактерија, најчешће сојева салмонела и др. бактерија) да изазову инфекцију која доводи до смрти. </a:t>
            </a:r>
            <a:endParaRPr lang="en-US" sz="2400">
              <a:latin typeface="Times New Roman" pitchFamily="18" charset="0"/>
            </a:endParaRPr>
          </a:p>
          <a:p>
            <a:r>
              <a:rPr lang="en-US" sz="2800">
                <a:latin typeface="Times New Roman" pitchFamily="18" charset="0"/>
              </a:rPr>
              <a:t> </a:t>
            </a:r>
          </a:p>
          <a:p>
            <a:endParaRPr lang="en-US" sz="2800">
              <a:latin typeface="Times New Roman" pitchFamily="18" charset="0"/>
            </a:endParaRPr>
          </a:p>
        </p:txBody>
      </p:sp>
    </p:spTree>
  </p:cSld>
  <p:clrMapOvr>
    <a:masterClrMapping/>
  </p:clrMapOvr>
</p:sld>
</file>

<file path=ppt/slides/slide8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7042" name="Text Box 3"/>
          <p:cNvSpPr txBox="1">
            <a:spLocks noChangeArrowheads="1"/>
          </p:cNvSpPr>
          <p:nvPr/>
        </p:nvSpPr>
        <p:spPr bwMode="auto">
          <a:xfrm>
            <a:off x="685800" y="1676400"/>
            <a:ext cx="8077200" cy="4154488"/>
          </a:xfrm>
          <a:prstGeom prst="rect">
            <a:avLst/>
          </a:prstGeom>
          <a:noFill/>
          <a:ln w="9525">
            <a:noFill/>
            <a:miter lim="800000"/>
            <a:headEnd/>
            <a:tailEnd/>
          </a:ln>
        </p:spPr>
        <p:txBody>
          <a:bodyPr>
            <a:spAutoFit/>
          </a:bodyPr>
          <a:lstStyle/>
          <a:p>
            <a:r>
              <a:rPr lang="en-US" sz="2400" b="1" i="1">
                <a:latin typeface="Times New Roman" pitchFamily="18" charset="0"/>
              </a:rPr>
              <a:t>Хемијска дератизација</a:t>
            </a:r>
            <a:endParaRPr lang="en-US" sz="2400">
              <a:latin typeface="Times New Roman" pitchFamily="18" charset="0"/>
            </a:endParaRPr>
          </a:p>
          <a:p>
            <a:pPr lvl="2"/>
            <a:r>
              <a:rPr lang="en-US" sz="2400" b="1" i="1">
                <a:latin typeface="Times New Roman" pitchFamily="18" charset="0"/>
              </a:rPr>
              <a:t>Примена хемијских средстава-родентицида.</a:t>
            </a:r>
            <a:endParaRPr lang="en-US" sz="2400">
              <a:latin typeface="Times New Roman" pitchFamily="18" charset="0"/>
            </a:endParaRPr>
          </a:p>
          <a:p>
            <a:pPr lvl="2"/>
            <a:r>
              <a:rPr lang="en-US" sz="2400" b="1" i="1">
                <a:latin typeface="Times New Roman" pitchFamily="18" charset="0"/>
              </a:rPr>
              <a:t>Облици појављивања: </a:t>
            </a:r>
            <a:endParaRPr lang="en-US" sz="2400">
              <a:latin typeface="Times New Roman" pitchFamily="18" charset="0"/>
            </a:endParaRPr>
          </a:p>
          <a:p>
            <a:pPr lvl="3"/>
            <a:r>
              <a:rPr lang="en-US" sz="2400" b="1" i="1">
                <a:latin typeface="Times New Roman" pitchFamily="18" charset="0"/>
              </a:rPr>
              <a:t>чврсти (затровани мамци са хранивима који привлаче глодаре)</a:t>
            </a:r>
            <a:endParaRPr lang="en-US" sz="2400">
              <a:latin typeface="Times New Roman" pitchFamily="18" charset="0"/>
            </a:endParaRPr>
          </a:p>
          <a:p>
            <a:pPr lvl="3"/>
            <a:r>
              <a:rPr lang="fr-LU" sz="2400" b="1" i="1">
                <a:latin typeface="Times New Roman" pitchFamily="18" charset="0"/>
              </a:rPr>
              <a:t>течни</a:t>
            </a:r>
            <a:r>
              <a:rPr lang="en-US" sz="2400" b="1" i="1">
                <a:latin typeface="Times New Roman" pitchFamily="18" charset="0"/>
              </a:rPr>
              <a:t> (</a:t>
            </a:r>
            <a:r>
              <a:rPr lang="fr-LU" sz="2400" b="1" i="1">
                <a:latin typeface="Times New Roman" pitchFamily="18" charset="0"/>
              </a:rPr>
              <a:t>мамци спремљани са родентицидом у раствору или суспензији</a:t>
            </a:r>
            <a:r>
              <a:rPr lang="en-US" sz="2400" b="1" i="1">
                <a:latin typeface="Times New Roman" pitchFamily="18" charset="0"/>
              </a:rPr>
              <a:t>)</a:t>
            </a:r>
            <a:endParaRPr lang="en-US" sz="2400">
              <a:latin typeface="Times New Roman" pitchFamily="18" charset="0"/>
            </a:endParaRPr>
          </a:p>
          <a:p>
            <a:pPr lvl="3"/>
            <a:r>
              <a:rPr lang="en-US" sz="2400" b="1" i="1">
                <a:latin typeface="Times New Roman" pitchFamily="18" charset="0"/>
              </a:rPr>
              <a:t>прашкасти (талк, брашно и др. помешано са родентицидом)</a:t>
            </a:r>
            <a:endParaRPr lang="en-US" sz="2400">
              <a:latin typeface="Times New Roman" pitchFamily="18" charset="0"/>
            </a:endParaRPr>
          </a:p>
          <a:p>
            <a:pPr lvl="3"/>
            <a:r>
              <a:rPr lang="en-US" sz="2400" b="1" i="1">
                <a:latin typeface="Times New Roman" pitchFamily="18" charset="0"/>
              </a:rPr>
              <a:t>гасовити</a:t>
            </a:r>
            <a:endParaRPr lang="en-US" sz="2400">
              <a:latin typeface="Times New Roman" pitchFamily="18" charset="0"/>
            </a:endParaRPr>
          </a:p>
          <a:p>
            <a:r>
              <a:rPr lang="en-US" sz="2400">
                <a:latin typeface="Times New Roman" pitchFamily="18" charset="0"/>
              </a:rPr>
              <a:t> </a:t>
            </a:r>
          </a:p>
        </p:txBody>
      </p:sp>
    </p:spTree>
  </p:cSld>
  <p:clrMapOvr>
    <a:masterClrMapping/>
  </p:clrMapOvr>
</p:sld>
</file>

<file path=ppt/slides/slide8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8066" name="Text Box 2"/>
          <p:cNvSpPr txBox="1">
            <a:spLocks noChangeArrowheads="1"/>
          </p:cNvSpPr>
          <p:nvPr/>
        </p:nvSpPr>
        <p:spPr bwMode="auto">
          <a:xfrm>
            <a:off x="395288" y="836613"/>
            <a:ext cx="7924800" cy="584200"/>
          </a:xfrm>
          <a:prstGeom prst="rect">
            <a:avLst/>
          </a:prstGeom>
          <a:noFill/>
          <a:ln w="9525">
            <a:noFill/>
            <a:miter lim="800000"/>
            <a:headEnd/>
            <a:tailEnd/>
          </a:ln>
        </p:spPr>
        <p:txBody>
          <a:bodyPr>
            <a:spAutoFit/>
          </a:bodyPr>
          <a:lstStyle/>
          <a:p>
            <a:pPr>
              <a:spcBef>
                <a:spcPct val="50000"/>
              </a:spcBef>
            </a:pPr>
            <a:r>
              <a:rPr lang="en-US" sz="3200" b="1">
                <a:latin typeface="Times New Roman" pitchFamily="18" charset="0"/>
              </a:rPr>
              <a:t>активности</a:t>
            </a:r>
          </a:p>
        </p:txBody>
      </p:sp>
      <p:sp>
        <p:nvSpPr>
          <p:cNvPr id="88067" name="Text Box 6"/>
          <p:cNvSpPr txBox="1">
            <a:spLocks noChangeArrowheads="1"/>
          </p:cNvSpPr>
          <p:nvPr/>
        </p:nvSpPr>
        <p:spPr bwMode="auto">
          <a:xfrm>
            <a:off x="685800" y="1905000"/>
            <a:ext cx="8077200" cy="5294313"/>
          </a:xfrm>
          <a:prstGeom prst="rect">
            <a:avLst/>
          </a:prstGeom>
          <a:noFill/>
          <a:ln w="9525">
            <a:noFill/>
            <a:miter lim="800000"/>
            <a:headEnd/>
            <a:tailEnd/>
          </a:ln>
        </p:spPr>
        <p:txBody>
          <a:bodyPr>
            <a:spAutoFit/>
          </a:bodyPr>
          <a:lstStyle/>
          <a:p>
            <a:pPr algn="just">
              <a:buFontTx/>
              <a:buChar char="•"/>
            </a:pPr>
            <a:r>
              <a:rPr lang="en-US" sz="2000" b="1">
                <a:latin typeface="Times New Roman" pitchFamily="18" charset="0"/>
              </a:rPr>
              <a:t>Obezbeđivanje finansijskih sredstava</a:t>
            </a:r>
          </a:p>
          <a:p>
            <a:pPr algn="just">
              <a:buFontTx/>
              <a:buChar char="•"/>
            </a:pPr>
            <a:endParaRPr lang="en-US" sz="2000" b="1">
              <a:latin typeface="Times New Roman" pitchFamily="18" charset="0"/>
            </a:endParaRPr>
          </a:p>
          <a:p>
            <a:pPr algn="just">
              <a:buFontTx/>
              <a:buChar char="•"/>
            </a:pPr>
            <a:r>
              <a:rPr lang="en-US" sz="2000" b="1">
                <a:latin typeface="Times New Roman" pitchFamily="18" charset="0"/>
              </a:rPr>
              <a:t>Utvrđivanje stepena infestiranosti teritorije</a:t>
            </a:r>
          </a:p>
          <a:p>
            <a:pPr algn="just">
              <a:buFontTx/>
              <a:buChar char="•"/>
            </a:pPr>
            <a:endParaRPr lang="it-IT" sz="2000" b="1">
              <a:latin typeface="Times New Roman" pitchFamily="18" charset="0"/>
            </a:endParaRPr>
          </a:p>
          <a:p>
            <a:pPr algn="just">
              <a:buFontTx/>
              <a:buChar char="•"/>
            </a:pPr>
            <a:r>
              <a:rPr lang="it-IT" sz="2000" b="1">
                <a:latin typeface="Times New Roman" pitchFamily="18" charset="0"/>
              </a:rPr>
              <a:t>Informisanje stanovništva o sprovođenju deratizacije</a:t>
            </a:r>
          </a:p>
          <a:p>
            <a:pPr algn="just">
              <a:buFontTx/>
              <a:buChar char="•"/>
            </a:pPr>
            <a:endParaRPr lang="it-IT" sz="2000" b="1">
              <a:latin typeface="Times New Roman" pitchFamily="18" charset="0"/>
            </a:endParaRPr>
          </a:p>
          <a:p>
            <a:pPr algn="just">
              <a:buFontTx/>
              <a:buChar char="•"/>
            </a:pPr>
            <a:r>
              <a:rPr lang="it-IT" sz="2000" b="1">
                <a:latin typeface="Times New Roman" pitchFamily="18" charset="0"/>
              </a:rPr>
              <a:t>Izrada plana konkretne akcije (</a:t>
            </a:r>
            <a:r>
              <a:rPr lang="it-IT" sz="2000" b="1" i="1">
                <a:latin typeface="Times New Roman" pitchFamily="18" charset="0"/>
              </a:rPr>
              <a:t>postavljanje mamaca od centra ka periferiji, od periferije ka centru ili lepezasto od magistralnih pravaca ulevo i udesno</a:t>
            </a:r>
            <a:r>
              <a:rPr lang="it-IT" sz="2000" b="1">
                <a:latin typeface="Times New Roman" pitchFamily="18" charset="0"/>
              </a:rPr>
              <a:t>)</a:t>
            </a:r>
            <a:endParaRPr lang="en-US" sz="2000" b="1">
              <a:latin typeface="Times New Roman" pitchFamily="18" charset="0"/>
            </a:endParaRPr>
          </a:p>
          <a:p>
            <a:pPr algn="just">
              <a:buFontTx/>
              <a:buChar char="•"/>
            </a:pPr>
            <a:r>
              <a:rPr lang="en-US" sz="2000" b="1">
                <a:latin typeface="Times New Roman" pitchFamily="18" charset="0"/>
              </a:rPr>
              <a:t>Formiranje ekipa</a:t>
            </a:r>
          </a:p>
          <a:p>
            <a:pPr algn="just">
              <a:buFontTx/>
              <a:buChar char="•"/>
            </a:pPr>
            <a:endParaRPr lang="en-US" sz="2000" b="1">
              <a:latin typeface="Times New Roman" pitchFamily="18" charset="0"/>
            </a:endParaRPr>
          </a:p>
          <a:p>
            <a:pPr algn="just">
              <a:buFontTx/>
              <a:buChar char="•"/>
            </a:pPr>
            <a:r>
              <a:rPr lang="en-US" sz="2000" b="1">
                <a:latin typeface="Times New Roman" pitchFamily="18" charset="0"/>
              </a:rPr>
              <a:t>Postavljanje zatrovanih mamaca (</a:t>
            </a:r>
            <a:r>
              <a:rPr lang="en-US" sz="2000" b="1" i="1">
                <a:latin typeface="Times New Roman" pitchFamily="18" charset="0"/>
              </a:rPr>
              <a:t>najmanje 3 nedelje za uzastopno</a:t>
            </a:r>
            <a:r>
              <a:rPr lang="en-US" sz="2000" b="1">
                <a:latin typeface="Times New Roman" pitchFamily="18" charset="0"/>
              </a:rPr>
              <a:t>)</a:t>
            </a:r>
          </a:p>
          <a:p>
            <a:pPr algn="just">
              <a:buFontTx/>
              <a:buChar char="•"/>
            </a:pPr>
            <a:endParaRPr lang="en-US" sz="2000" b="1">
              <a:latin typeface="Times New Roman" pitchFamily="18" charset="0"/>
            </a:endParaRPr>
          </a:p>
          <a:p>
            <a:pPr algn="just">
              <a:buFontTx/>
              <a:buChar char="•"/>
            </a:pPr>
            <a:r>
              <a:rPr lang="en-US" sz="2000" b="1">
                <a:latin typeface="Times New Roman" pitchFamily="18" charset="0"/>
              </a:rPr>
              <a:t>Kontrola efikasnosti deratizacije i uklanjanje uginulih jedinki</a:t>
            </a:r>
          </a:p>
          <a:p>
            <a:pPr>
              <a:spcBef>
                <a:spcPct val="50000"/>
              </a:spcBef>
            </a:pPr>
            <a:endParaRPr lang="en-US" sz="2000">
              <a:latin typeface="Times New Roman" pitchFamily="18" charset="0"/>
            </a:endParaRPr>
          </a:p>
          <a:p>
            <a:pPr algn="just">
              <a:buFontTx/>
              <a:buChar char="•"/>
            </a:pPr>
            <a:endParaRPr lang="it-IT" sz="2800" b="1">
              <a:latin typeface="Times New Roman" pitchFamily="18" charset="0"/>
            </a:endParaRPr>
          </a:p>
        </p:txBody>
      </p:sp>
    </p:spTree>
  </p:cSld>
  <p:clrMapOvr>
    <a:masterClrMapping/>
  </p:clrMapOvr>
</p:sld>
</file>

<file path=ppt/slides/slide8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9090" name="Text Box 2"/>
          <p:cNvSpPr txBox="1">
            <a:spLocks noChangeArrowheads="1"/>
          </p:cNvSpPr>
          <p:nvPr/>
        </p:nvSpPr>
        <p:spPr bwMode="auto">
          <a:xfrm>
            <a:off x="685800" y="685800"/>
            <a:ext cx="7924800" cy="1066800"/>
          </a:xfrm>
          <a:prstGeom prst="rect">
            <a:avLst/>
          </a:prstGeom>
          <a:noFill/>
          <a:ln w="9525">
            <a:noFill/>
            <a:miter lim="800000"/>
            <a:headEnd/>
            <a:tailEnd/>
          </a:ln>
        </p:spPr>
        <p:txBody>
          <a:bodyPr>
            <a:spAutoFit/>
          </a:bodyPr>
          <a:lstStyle/>
          <a:p>
            <a:pPr>
              <a:spcBef>
                <a:spcPct val="50000"/>
              </a:spcBef>
            </a:pPr>
            <a:r>
              <a:rPr lang="en-US" sz="3200" b="1">
                <a:latin typeface="Times New Roman" pitchFamily="18" charset="0"/>
              </a:rPr>
              <a:t>DERATI</a:t>
            </a:r>
            <a:r>
              <a:rPr lang="sl-SI" sz="3200" b="1">
                <a:latin typeface="Times New Roman" pitchFamily="18" charset="0"/>
              </a:rPr>
              <a:t>ZACIJA-</a:t>
            </a:r>
            <a:r>
              <a:rPr lang="en-US" sz="3200" b="1">
                <a:latin typeface="Times New Roman" pitchFamily="18" charset="0"/>
              </a:rPr>
              <a:t>OBJEKTI KOJI SE NAJČEŠĆE DERATIZUJU</a:t>
            </a:r>
          </a:p>
        </p:txBody>
      </p:sp>
      <p:sp>
        <p:nvSpPr>
          <p:cNvPr id="89091" name="Text Box 4"/>
          <p:cNvSpPr txBox="1">
            <a:spLocks noChangeArrowheads="1"/>
          </p:cNvSpPr>
          <p:nvPr/>
        </p:nvSpPr>
        <p:spPr bwMode="auto">
          <a:xfrm>
            <a:off x="685800" y="2057400"/>
            <a:ext cx="8153400" cy="4000500"/>
          </a:xfrm>
          <a:prstGeom prst="rect">
            <a:avLst/>
          </a:prstGeom>
          <a:noFill/>
          <a:ln w="9525">
            <a:noFill/>
            <a:miter lim="800000"/>
            <a:headEnd/>
            <a:tailEnd/>
          </a:ln>
        </p:spPr>
        <p:txBody>
          <a:bodyPr>
            <a:spAutoFit/>
          </a:bodyPr>
          <a:lstStyle/>
          <a:p>
            <a:pPr algn="just"/>
            <a:r>
              <a:rPr lang="it-IT" sz="2400" b="1">
                <a:latin typeface="Times New Roman" pitchFamily="18" charset="0"/>
              </a:rPr>
              <a:t>Naseljena mesta i gradovi : stambene zgrade, kanalizacioni sistemi, javne površine</a:t>
            </a:r>
          </a:p>
          <a:p>
            <a:pPr lvl="2" algn="just"/>
            <a:endParaRPr lang="it-IT" sz="1600" b="1">
              <a:latin typeface="Times New Roman" pitchFamily="18" charset="0"/>
            </a:endParaRPr>
          </a:p>
          <a:p>
            <a:pPr algn="just"/>
            <a:r>
              <a:rPr lang="it-IT" sz="2400" b="1">
                <a:latin typeface="Times New Roman" pitchFamily="18" charset="0"/>
              </a:rPr>
              <a:t>Objekti prehrambene industrije : samoposluje i radnje sa životnim namirnicama, klanice, hladnjače, objekti mlinsko-pekarske industrije</a:t>
            </a:r>
          </a:p>
          <a:p>
            <a:pPr lvl="2" algn="just"/>
            <a:endParaRPr lang="it-IT" sz="1600" b="1">
              <a:latin typeface="Times New Roman" pitchFamily="18" charset="0"/>
            </a:endParaRPr>
          </a:p>
          <a:p>
            <a:pPr algn="just"/>
            <a:r>
              <a:rPr lang="it-IT" sz="2400" b="1">
                <a:latin typeface="Times New Roman" pitchFamily="18" charset="0"/>
              </a:rPr>
              <a:t>Ugostiteljski objekti : hoteli, moteli, restorani, kuhinje</a:t>
            </a:r>
          </a:p>
          <a:p>
            <a:pPr lvl="2" algn="just"/>
            <a:endParaRPr lang="it-IT" sz="1600" b="1">
              <a:latin typeface="Times New Roman" pitchFamily="18" charset="0"/>
            </a:endParaRPr>
          </a:p>
          <a:p>
            <a:pPr algn="just"/>
            <a:r>
              <a:rPr lang="it-IT" sz="2400" b="1">
                <a:latin typeface="Times New Roman" pitchFamily="18" charset="0"/>
              </a:rPr>
              <a:t>Poljoprivredne površine i objekti za držanje stoke</a:t>
            </a:r>
          </a:p>
          <a:p>
            <a:pPr lvl="2" algn="just"/>
            <a:endParaRPr lang="it-IT" sz="1400" b="1">
              <a:latin typeface="Times New Roman" pitchFamily="18" charset="0"/>
            </a:endParaRPr>
          </a:p>
          <a:p>
            <a:pPr algn="just"/>
            <a:r>
              <a:rPr lang="it-IT" sz="2400" b="1">
                <a:latin typeface="Times New Roman" pitchFamily="18" charset="0"/>
              </a:rPr>
              <a:t>Plovni objekti, avioni i druga prevozna sredstva</a:t>
            </a:r>
            <a:endParaRPr lang="en-US" sz="2000">
              <a:latin typeface="Times New Roman" pitchFamily="18" charset="0"/>
            </a:endParaRPr>
          </a:p>
        </p:txBody>
      </p:sp>
    </p:spTree>
  </p:cSld>
  <p:clrMapOvr>
    <a:masterClrMapping/>
  </p:clrMapOvr>
</p:sld>
</file>

<file path=ppt/slides/slide8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0114" name="Text Box 2"/>
          <p:cNvSpPr txBox="1">
            <a:spLocks noChangeArrowheads="1"/>
          </p:cNvSpPr>
          <p:nvPr/>
        </p:nvSpPr>
        <p:spPr bwMode="auto">
          <a:xfrm>
            <a:off x="755650" y="3001963"/>
            <a:ext cx="7924800" cy="3540125"/>
          </a:xfrm>
          <a:prstGeom prst="rect">
            <a:avLst/>
          </a:prstGeom>
          <a:noFill/>
          <a:ln w="9525">
            <a:noFill/>
            <a:miter lim="800000"/>
            <a:headEnd/>
            <a:tailEnd/>
          </a:ln>
        </p:spPr>
        <p:txBody>
          <a:bodyPr>
            <a:spAutoFit/>
          </a:bodyPr>
          <a:lstStyle/>
          <a:p>
            <a:pPr lvl="1" algn="ctr"/>
            <a:r>
              <a:rPr lang="en-US" sz="3200" b="1">
                <a:latin typeface="Times New Roman" pitchFamily="18" charset="0"/>
              </a:rPr>
              <a:t>Деконтаминација</a:t>
            </a:r>
          </a:p>
          <a:p>
            <a:pPr lvl="1" algn="ctr"/>
            <a:endParaRPr lang="en-US" sz="3200" b="1">
              <a:latin typeface="Times New Roman" pitchFamily="18" charset="0"/>
            </a:endParaRPr>
          </a:p>
          <a:p>
            <a:pPr lvl="1" algn="ctr"/>
            <a:r>
              <a:rPr lang="it-IT" sz="3200" b="1" i="1">
                <a:latin typeface="Times New Roman" pitchFamily="18" charset="0"/>
              </a:rPr>
              <a:t>ДЕКОНТАМИНАЦИЈА је уклањања или одстрањивања штетних супстанција присутних у животној средини.</a:t>
            </a:r>
            <a:endParaRPr lang="en-US" sz="3200">
              <a:latin typeface="Times New Roman" pitchFamily="18" charset="0"/>
            </a:endParaRPr>
          </a:p>
          <a:p>
            <a:pPr lvl="1" algn="ctr"/>
            <a:r>
              <a:rPr lang="en-US" sz="3200" b="1">
                <a:latin typeface="Times New Roman" pitchFamily="18" charset="0"/>
              </a:rPr>
              <a:t> </a:t>
            </a:r>
            <a:endParaRPr lang="it-IT" sz="3200" b="1">
              <a:latin typeface="Times New Roman" pitchFamily="18" charset="0"/>
            </a:endParaRPr>
          </a:p>
        </p:txBody>
      </p:sp>
    </p:spTree>
  </p:cSld>
  <p:clrMapOvr>
    <a:masterClrMapping/>
  </p:clrMapOvr>
</p:sld>
</file>

<file path=ppt/slides/slide88.xml><?xml version="1.0" encoding="utf-8"?>
<p:sld xmlns:a="http://schemas.openxmlformats.org/drawingml/2006/main" xmlns:r="http://schemas.openxmlformats.org/officeDocument/2006/relationships" xmlns:p="http://schemas.openxmlformats.org/presentationml/2006/main" showMasterPhAnim="0">
  <p:cSld>
    <p:spTree>
      <p:nvGrpSpPr>
        <p:cNvPr id="1" name=""/>
        <p:cNvGrpSpPr/>
        <p:nvPr/>
      </p:nvGrpSpPr>
      <p:grpSpPr>
        <a:xfrm>
          <a:off x="0" y="0"/>
          <a:ext cx="0" cy="0"/>
          <a:chOff x="0" y="0"/>
          <a:chExt cx="0" cy="0"/>
        </a:xfrm>
      </p:grpSpPr>
      <p:sp>
        <p:nvSpPr>
          <p:cNvPr id="110596" name="Rectangle 4"/>
          <p:cNvSpPr>
            <a:spLocks noChangeArrowheads="1"/>
          </p:cNvSpPr>
          <p:nvPr/>
        </p:nvSpPr>
        <p:spPr bwMode="auto">
          <a:xfrm>
            <a:off x="457200" y="228600"/>
            <a:ext cx="8458200" cy="822325"/>
          </a:xfrm>
          <a:prstGeom prst="rect">
            <a:avLst/>
          </a:prstGeom>
          <a:noFill/>
          <a:ln w="9525">
            <a:noFill/>
            <a:miter lim="800000"/>
            <a:headEnd/>
            <a:tailEnd/>
          </a:ln>
          <a:effectLst/>
        </p:spPr>
        <p:txBody>
          <a:bodyPr>
            <a:spAutoFit/>
          </a:bodyPr>
          <a:lstStyle/>
          <a:p>
            <a:pPr algn="ctr" eaLnBrk="0" hangingPunct="0"/>
            <a:endParaRPr lang="ru-RU" sz="2400" b="1">
              <a:effectLst>
                <a:outerShdw blurRad="38100" dist="38100" dir="2700000" algn="tl">
                  <a:srgbClr val="C0C0C0"/>
                </a:outerShdw>
              </a:effectLst>
              <a:latin typeface="Tahoma" pitchFamily="34" charset="0"/>
            </a:endParaRPr>
          </a:p>
          <a:p>
            <a:pPr algn="ctr" eaLnBrk="0" hangingPunct="0"/>
            <a:endParaRPr lang="sr-Latn-CS" sz="2400" b="1">
              <a:effectLst>
                <a:outerShdw blurRad="38100" dist="38100" dir="2700000" algn="tl">
                  <a:srgbClr val="C0C0C0"/>
                </a:outerShdw>
              </a:effectLst>
              <a:latin typeface="Tahoma" pitchFamily="34" charset="0"/>
            </a:endParaRPr>
          </a:p>
        </p:txBody>
      </p:sp>
      <p:sp>
        <p:nvSpPr>
          <p:cNvPr id="110599" name="Rectangle 7"/>
          <p:cNvSpPr>
            <a:spLocks noChangeArrowheads="1"/>
          </p:cNvSpPr>
          <p:nvPr/>
        </p:nvSpPr>
        <p:spPr bwMode="auto">
          <a:xfrm>
            <a:off x="1600200" y="2344738"/>
            <a:ext cx="6172200" cy="2590800"/>
          </a:xfrm>
          <a:prstGeom prst="rect">
            <a:avLst/>
          </a:prstGeom>
          <a:noFill/>
          <a:ln w="9525">
            <a:noFill/>
            <a:miter lim="800000"/>
            <a:headEnd/>
            <a:tailEnd/>
          </a:ln>
          <a:effectLst/>
        </p:spPr>
        <p:txBody>
          <a:bodyPr anchor="ctr">
            <a:spAutoFit/>
          </a:bodyPr>
          <a:lstStyle/>
          <a:p>
            <a:pPr algn="ctr" eaLnBrk="0" hangingPunct="0"/>
            <a:r>
              <a:rPr lang="sr-Cyrl-CS" sz="3200" b="1">
                <a:effectLst>
                  <a:outerShdw blurRad="38100" dist="38100" dir="2700000" algn="tl">
                    <a:srgbClr val="C0C0C0"/>
                  </a:outerShdw>
                </a:effectLst>
                <a:latin typeface="Times New Roman" pitchFamily="18" charset="0"/>
              </a:rPr>
              <a:t>ПРЕВЕНЦИЈА  БОЛНИЧКИХ ИНФЕКЦИЈА</a:t>
            </a:r>
          </a:p>
          <a:p>
            <a:pPr algn="ctr" eaLnBrk="0" hangingPunct="0"/>
            <a:endParaRPr lang="sr-Cyrl-CS" sz="2000" b="1">
              <a:effectLst>
                <a:outerShdw blurRad="38100" dist="38100" dir="2700000" algn="tl">
                  <a:srgbClr val="C0C0C0"/>
                </a:outerShdw>
              </a:effectLst>
            </a:endParaRPr>
          </a:p>
          <a:p>
            <a:pPr algn="ctr" eaLnBrk="0" hangingPunct="0"/>
            <a:endParaRPr lang="sr-Cyrl-CS" sz="2000" b="1">
              <a:effectLst>
                <a:outerShdw blurRad="38100" dist="38100" dir="2700000" algn="tl">
                  <a:srgbClr val="C0C0C0"/>
                </a:outerShdw>
              </a:effectLst>
            </a:endParaRPr>
          </a:p>
          <a:p>
            <a:pPr algn="ctr" eaLnBrk="0" hangingPunct="0"/>
            <a:endParaRPr lang="sr-Cyrl-CS" sz="2000" b="1">
              <a:effectLst>
                <a:outerShdw blurRad="38100" dist="38100" dir="2700000" algn="tl">
                  <a:srgbClr val="C0C0C0"/>
                </a:outerShdw>
              </a:effectLst>
            </a:endParaRPr>
          </a:p>
          <a:p>
            <a:pPr algn="ctr" eaLnBrk="0" hangingPunct="0"/>
            <a:endParaRPr lang="sr-Cyrl-CS" sz="2000" b="1">
              <a:effectLst>
                <a:outerShdw blurRad="38100" dist="38100" dir="2700000" algn="tl">
                  <a:srgbClr val="C0C0C0"/>
                </a:outerShdw>
              </a:effectLst>
            </a:endParaRPr>
          </a:p>
          <a:p>
            <a:pPr algn="ctr" eaLnBrk="0" hangingPunct="0"/>
            <a:endParaRPr lang="sr-Cyrl-CS" sz="2000" b="1">
              <a:effectLst>
                <a:outerShdw blurRad="38100" dist="38100" dir="2700000" algn="tl">
                  <a:srgbClr val="C0C0C0"/>
                </a:outerShdw>
              </a:effectLst>
            </a:endParaRPr>
          </a:p>
        </p:txBody>
      </p:sp>
      <p:sp>
        <p:nvSpPr>
          <p:cNvPr id="110600" name="Rectangle 8"/>
          <p:cNvSpPr>
            <a:spLocks noChangeArrowheads="1"/>
          </p:cNvSpPr>
          <p:nvPr/>
        </p:nvSpPr>
        <p:spPr bwMode="auto">
          <a:xfrm>
            <a:off x="2819400" y="5029200"/>
            <a:ext cx="184150" cy="366713"/>
          </a:xfrm>
          <a:prstGeom prst="rect">
            <a:avLst/>
          </a:prstGeom>
          <a:noFill/>
          <a:ln w="9525">
            <a:noFill/>
            <a:miter lim="800000"/>
            <a:headEnd/>
            <a:tailEnd/>
          </a:ln>
          <a:effectLst/>
        </p:spPr>
        <p:txBody>
          <a:bodyPr wrap="none">
            <a:spAutoFit/>
          </a:bodyPr>
          <a:lstStyle/>
          <a:p>
            <a:pPr eaLnBrk="0" hangingPunct="0"/>
            <a:endParaRPr lang="en-US" b="1">
              <a:effectLst>
                <a:outerShdw blurRad="38100" dist="38100" dir="2700000" algn="tl">
                  <a:srgbClr val="C0C0C0"/>
                </a:outerShdw>
              </a:effectLst>
            </a:endParaRPr>
          </a:p>
        </p:txBody>
      </p:sp>
      <p:sp>
        <p:nvSpPr>
          <p:cNvPr id="110601" name="Rectangle 9"/>
          <p:cNvSpPr>
            <a:spLocks noChangeArrowheads="1"/>
          </p:cNvSpPr>
          <p:nvPr/>
        </p:nvSpPr>
        <p:spPr bwMode="auto">
          <a:xfrm>
            <a:off x="3276600" y="6248400"/>
            <a:ext cx="692150" cy="366713"/>
          </a:xfrm>
          <a:prstGeom prst="rect">
            <a:avLst/>
          </a:prstGeom>
          <a:noFill/>
          <a:ln w="9525">
            <a:noFill/>
            <a:miter lim="800000"/>
            <a:headEnd/>
            <a:tailEnd/>
          </a:ln>
          <a:effectLst/>
        </p:spPr>
        <p:txBody>
          <a:bodyPr wrap="none">
            <a:spAutoFit/>
          </a:bodyPr>
          <a:lstStyle/>
          <a:p>
            <a:pPr eaLnBrk="0" hangingPunct="0"/>
            <a:r>
              <a:rPr lang="sr-Cyrl-CS" b="1">
                <a:effectLst>
                  <a:outerShdw blurRad="38100" dist="38100" dir="2700000" algn="tl">
                    <a:srgbClr val="C0C0C0"/>
                  </a:outerShdw>
                </a:effectLst>
              </a:rPr>
              <a:t>        </a:t>
            </a:r>
            <a:endParaRPr lang="en-US" b="1">
              <a:effectLst>
                <a:outerShdw blurRad="38100" dist="38100" dir="2700000" algn="tl">
                  <a:srgbClr val="C0C0C0"/>
                </a:outerShdw>
              </a:effectLst>
            </a:endParaRPr>
          </a:p>
        </p:txBody>
      </p:sp>
    </p:spTree>
  </p:cSld>
  <p:clrMapOvr>
    <a:masterClrMapping/>
  </p:clrMapOvr>
  <p:transition/>
  <p:timing>
    <p:tnLst>
      <p:par>
        <p:cTn id="1" dur="indefinite" restart="never" nodeType="tmRoot"/>
      </p:par>
    </p:tnLst>
  </p:timing>
</p:sld>
</file>

<file path=ppt/slides/slide8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2819" name="Rectangle 3"/>
          <p:cNvSpPr>
            <a:spLocks noGrp="1" noChangeArrowheads="1"/>
          </p:cNvSpPr>
          <p:nvPr>
            <p:ph type="body" idx="4294967295"/>
          </p:nvPr>
        </p:nvSpPr>
        <p:spPr>
          <a:xfrm>
            <a:off x="457200" y="990600"/>
            <a:ext cx="8305800" cy="5791200"/>
          </a:xfrm>
        </p:spPr>
        <p:txBody>
          <a:bodyPr/>
          <a:lstStyle/>
          <a:p>
            <a:pPr marL="609600" indent="-609600">
              <a:lnSpc>
                <a:spcPct val="80000"/>
              </a:lnSpc>
              <a:buFontTx/>
              <a:buNone/>
            </a:pPr>
            <a:r>
              <a:rPr lang="sr-Latn-CS" sz="1600" b="1" smtClean="0">
                <a:effectLst>
                  <a:outerShdw blurRad="38100" dist="38100" dir="2700000" algn="tl">
                    <a:srgbClr val="C0C0C0"/>
                  </a:outerShdw>
                </a:effectLst>
              </a:rPr>
              <a:t>	</a:t>
            </a:r>
            <a:endParaRPr lang="sr-Cyrl-CS" sz="1600" b="1" smtClean="0">
              <a:effectLst>
                <a:outerShdw blurRad="38100" dist="38100" dir="2700000" algn="tl">
                  <a:srgbClr val="C0C0C0"/>
                </a:outerShdw>
              </a:effectLst>
            </a:endParaRPr>
          </a:p>
          <a:p>
            <a:pPr marL="609600" indent="-609600" algn="just">
              <a:lnSpc>
                <a:spcPct val="80000"/>
              </a:lnSpc>
              <a:buFontTx/>
              <a:buNone/>
            </a:pPr>
            <a:r>
              <a:rPr lang="sr-Cyrl-CS" sz="2000" b="1" smtClean="0">
                <a:effectLst>
                  <a:outerShdw blurRad="38100" dist="38100" dir="2700000" algn="tl">
                    <a:srgbClr val="C0C0C0"/>
                  </a:outerShdw>
                </a:effectLst>
                <a:latin typeface="Times New Roman" pitchFamily="18" charset="0"/>
              </a:rPr>
              <a:t>Болничка (интрахоспитална, нозокомијална или кућна) инфекција је она која је настала код болесника и особља у болници или некој другој здравственој установи. </a:t>
            </a:r>
          </a:p>
          <a:p>
            <a:pPr marL="609600" indent="-609600" algn="just">
              <a:lnSpc>
                <a:spcPct val="80000"/>
              </a:lnSpc>
              <a:buFontTx/>
              <a:buNone/>
            </a:pPr>
            <a:r>
              <a:rPr lang="sr-Latn-CS" sz="2000" b="1" smtClean="0">
                <a:effectLst>
                  <a:outerShdw blurRad="38100" dist="38100" dir="2700000" algn="tl">
                    <a:srgbClr val="C0C0C0"/>
                  </a:outerShdw>
                </a:effectLst>
                <a:latin typeface="Times New Roman" pitchFamily="18" charset="0"/>
              </a:rPr>
              <a:t>	</a:t>
            </a:r>
          </a:p>
          <a:p>
            <a:pPr marL="609600" indent="-609600" algn="just">
              <a:lnSpc>
                <a:spcPct val="80000"/>
              </a:lnSpc>
              <a:buFontTx/>
              <a:buNone/>
            </a:pPr>
            <a:r>
              <a:rPr lang="sr-Cyrl-CS" sz="2000" b="1" smtClean="0">
                <a:effectLst>
                  <a:outerShdw blurRad="38100" dist="38100" dir="2700000" algn="tl">
                    <a:srgbClr val="C0C0C0"/>
                  </a:outerShdw>
                </a:effectLst>
                <a:latin typeface="Times New Roman" pitchFamily="18" charset="0"/>
              </a:rPr>
              <a:t>Инфекција је болничка ако:</a:t>
            </a:r>
          </a:p>
          <a:p>
            <a:pPr marL="609600" indent="-609600" algn="just">
              <a:lnSpc>
                <a:spcPct val="80000"/>
              </a:lnSpc>
              <a:buFontTx/>
              <a:buNone/>
            </a:pPr>
            <a:endParaRPr lang="sr-Cyrl-CS" sz="2000" b="1" smtClean="0">
              <a:effectLst>
                <a:outerShdw blurRad="38100" dist="38100" dir="2700000" algn="tl">
                  <a:srgbClr val="C0C0C0"/>
                </a:outerShdw>
              </a:effectLst>
              <a:latin typeface="Times New Roman" pitchFamily="18" charset="0"/>
            </a:endParaRPr>
          </a:p>
          <a:p>
            <a:pPr marL="609600" indent="-609600" algn="just">
              <a:lnSpc>
                <a:spcPct val="80000"/>
              </a:lnSpc>
            </a:pPr>
            <a:r>
              <a:rPr lang="sr-Cyrl-CS" sz="2000" b="1" smtClean="0">
                <a:effectLst>
                  <a:outerShdw blurRad="38100" dist="38100" dir="2700000" algn="tl">
                    <a:srgbClr val="C0C0C0"/>
                  </a:outerShdw>
                </a:effectLst>
                <a:latin typeface="Times New Roman" pitchFamily="18" charset="0"/>
              </a:rPr>
              <a:t>је настала у болници и постала евидентна 48 часова после пријема оболелог у болницу, или касније </a:t>
            </a:r>
          </a:p>
          <a:p>
            <a:pPr marL="609600" indent="-609600" algn="just">
              <a:lnSpc>
                <a:spcPct val="80000"/>
              </a:lnSpc>
              <a:buFontTx/>
              <a:buNone/>
            </a:pPr>
            <a:endParaRPr lang="sr-Cyrl-CS" sz="1100" b="1" smtClean="0">
              <a:effectLst>
                <a:outerShdw blurRad="38100" dist="38100" dir="2700000" algn="tl">
                  <a:srgbClr val="C0C0C0"/>
                </a:outerShdw>
              </a:effectLst>
              <a:latin typeface="Times New Roman" pitchFamily="18" charset="0"/>
            </a:endParaRPr>
          </a:p>
          <a:p>
            <a:pPr marL="609600" indent="-609600" algn="just">
              <a:lnSpc>
                <a:spcPct val="80000"/>
              </a:lnSpc>
            </a:pPr>
            <a:r>
              <a:rPr lang="sr-Cyrl-CS" sz="2000" b="1" smtClean="0">
                <a:effectLst>
                  <a:outerShdw blurRad="38100" dist="38100" dir="2700000" algn="tl">
                    <a:srgbClr val="C0C0C0"/>
                  </a:outerShdw>
                </a:effectLst>
                <a:latin typeface="Times New Roman" pitchFamily="18" charset="0"/>
              </a:rPr>
              <a:t>се утврди да је повезана са хируршком интервенцијом, а испољи се у току 30 дана после хируршке интервенције у случају да имплатант није уграђен, или у току једне године ако је уграђен</a:t>
            </a:r>
          </a:p>
          <a:p>
            <a:pPr marL="609600" indent="-609600" algn="just">
              <a:lnSpc>
                <a:spcPct val="80000"/>
              </a:lnSpc>
              <a:buFontTx/>
              <a:buNone/>
            </a:pPr>
            <a:endParaRPr lang="sr-Cyrl-CS" sz="1100" b="1" smtClean="0">
              <a:effectLst>
                <a:outerShdw blurRad="38100" dist="38100" dir="2700000" algn="tl">
                  <a:srgbClr val="C0C0C0"/>
                </a:outerShdw>
              </a:effectLst>
              <a:latin typeface="Times New Roman" pitchFamily="18" charset="0"/>
            </a:endParaRPr>
          </a:p>
          <a:p>
            <a:pPr marL="609600" indent="-609600" algn="just">
              <a:lnSpc>
                <a:spcPct val="80000"/>
              </a:lnSpc>
            </a:pPr>
            <a:r>
              <a:rPr lang="sr-Cyrl-CS" sz="2000" b="1" smtClean="0">
                <a:effectLst>
                  <a:outerShdw blurRad="38100" dist="38100" dir="2700000" algn="tl">
                    <a:srgbClr val="C0C0C0"/>
                  </a:outerShdw>
                </a:effectLst>
                <a:latin typeface="Times New Roman" pitchFamily="18" charset="0"/>
              </a:rPr>
              <a:t>се испољи после отпуста болесника из болнице, а епидемиолошки подаци показују да је настала у болници </a:t>
            </a:r>
          </a:p>
          <a:p>
            <a:pPr marL="609600" indent="-609600" algn="just">
              <a:lnSpc>
                <a:spcPct val="80000"/>
              </a:lnSpc>
              <a:buFontTx/>
              <a:buNone/>
            </a:pPr>
            <a:endParaRPr lang="sr-Cyrl-CS" sz="1100" b="1" smtClean="0">
              <a:effectLst>
                <a:outerShdw blurRad="38100" dist="38100" dir="2700000" algn="tl">
                  <a:srgbClr val="C0C0C0"/>
                </a:outerShdw>
              </a:effectLst>
              <a:latin typeface="Times New Roman" pitchFamily="18" charset="0"/>
            </a:endParaRPr>
          </a:p>
          <a:p>
            <a:pPr marL="609600" indent="-609600" algn="just">
              <a:lnSpc>
                <a:spcPct val="80000"/>
              </a:lnSpc>
            </a:pPr>
            <a:r>
              <a:rPr lang="sr-Cyrl-CS" sz="2000" b="1" smtClean="0">
                <a:effectLst>
                  <a:outerShdw blurRad="38100" dist="38100" dir="2700000" algn="tl">
                    <a:srgbClr val="C0C0C0"/>
                  </a:outerShdw>
                </a:effectLst>
                <a:latin typeface="Times New Roman" pitchFamily="18" charset="0"/>
              </a:rPr>
              <a:t>је настала код новорођенчета као резултат пролаза кроз порођајни канал мајке</a:t>
            </a:r>
          </a:p>
          <a:p>
            <a:pPr marL="609600" indent="-609600" algn="just">
              <a:lnSpc>
                <a:spcPct val="80000"/>
              </a:lnSpc>
              <a:buFontTx/>
              <a:buNone/>
            </a:pPr>
            <a:endParaRPr lang="sr-Cyrl-CS" sz="1100" b="1" smtClean="0">
              <a:effectLst>
                <a:outerShdw blurRad="38100" dist="38100" dir="2700000" algn="tl">
                  <a:srgbClr val="C0C0C0"/>
                </a:outerShdw>
              </a:effectLst>
              <a:latin typeface="Times New Roman" pitchFamily="18" charset="0"/>
            </a:endParaRPr>
          </a:p>
          <a:p>
            <a:pPr marL="609600" indent="-609600" algn="just">
              <a:lnSpc>
                <a:spcPct val="80000"/>
              </a:lnSpc>
            </a:pPr>
            <a:r>
              <a:rPr lang="sr-Cyrl-CS" sz="2000" b="1" smtClean="0">
                <a:effectLst>
                  <a:outerShdw blurRad="38100" dist="38100" dir="2700000" algn="tl">
                    <a:srgbClr val="C0C0C0"/>
                  </a:outerShdw>
                </a:effectLst>
                <a:latin typeface="Times New Roman" pitchFamily="18" charset="0"/>
              </a:rPr>
              <a:t>је настала код здравственог радника као последица рада у здравственој установи</a:t>
            </a:r>
            <a:r>
              <a:rPr lang="sr-Cyrl-CS" sz="1800" b="1" smtClean="0">
                <a:effectLst>
                  <a:outerShdw blurRad="38100" dist="38100" dir="2700000" algn="tl">
                    <a:srgbClr val="C0C0C0"/>
                  </a:outerShdw>
                </a:effectLst>
                <a:latin typeface="Times New Roman" pitchFamily="18" charset="0"/>
              </a:rPr>
              <a:t>.</a:t>
            </a:r>
            <a:r>
              <a:rPr lang="sr-Latn-CS" sz="1800" b="1" smtClean="0">
                <a:effectLst>
                  <a:outerShdw blurRad="38100" dist="38100" dir="2700000" algn="tl">
                    <a:srgbClr val="C0C0C0"/>
                  </a:outerShdw>
                </a:effectLst>
                <a:latin typeface="Times New Roman" pitchFamily="18" charset="0"/>
              </a:rPr>
              <a:t> </a:t>
            </a:r>
          </a:p>
          <a:p>
            <a:pPr marL="609600" indent="-609600">
              <a:lnSpc>
                <a:spcPct val="80000"/>
              </a:lnSpc>
            </a:pPr>
            <a:endParaRPr lang="en-US" sz="1800" b="1" smtClean="0">
              <a:effectLst>
                <a:outerShdw blurRad="38100" dist="38100" dir="2700000" algn="tl">
                  <a:srgbClr val="C0C0C0"/>
                </a:outerShdw>
              </a:effectLst>
              <a:latin typeface="Times New Roman"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26" presetClass="emph" presetSubtype="0" fill="hold" nodeType="withEffect">
                                  <p:stCondLst>
                                    <p:cond delay="2000"/>
                                  </p:stCondLst>
                                  <p:childTnLst>
                                    <p:animEffect transition="out" filter="fade">
                                      <p:cBhvr>
                                        <p:cTn id="6" dur="2000" tmFilter="0, 0; .2, .5; .8, .5; 1, 0"/>
                                        <p:tgtEl>
                                          <p:spTgt spid="162819">
                                            <p:txEl>
                                              <p:pRg st="5" end="5"/>
                                            </p:txEl>
                                          </p:spTgt>
                                        </p:tgtEl>
                                      </p:cBhvr>
                                    </p:animEffect>
                                    <p:animScale>
                                      <p:cBhvr>
                                        <p:cTn id="7" dur="1000" autoRev="1" fill="hold"/>
                                        <p:tgtEl>
                                          <p:spTgt spid="162819">
                                            <p:txEl>
                                              <p:pRg st="5" end="5"/>
                                            </p:txEl>
                                          </p:spTgt>
                                        </p:tgtEl>
                                      </p:cBhvr>
                                      <p:by x="105000" y="105000"/>
                                    </p:animScale>
                                  </p:childTnLst>
                                </p:cTn>
                              </p:par>
                            </p:childTnLst>
                          </p:cTn>
                        </p:par>
                        <p:par>
                          <p:cTn id="8" fill="hold" nodeType="afterGroup">
                            <p:stCondLst>
                              <p:cond delay="4000"/>
                            </p:stCondLst>
                            <p:childTnLst>
                              <p:par>
                                <p:cTn id="9" presetID="26" presetClass="emph" presetSubtype="0" fill="hold" nodeType="afterEffect">
                                  <p:stCondLst>
                                    <p:cond delay="1000"/>
                                  </p:stCondLst>
                                  <p:childTnLst>
                                    <p:animEffect transition="out" filter="fade">
                                      <p:cBhvr>
                                        <p:cTn id="10" dur="2000" tmFilter="0, 0; .2, .5; .8, .5; 1, 0"/>
                                        <p:tgtEl>
                                          <p:spTgt spid="162819">
                                            <p:txEl>
                                              <p:pRg st="7" end="7"/>
                                            </p:txEl>
                                          </p:spTgt>
                                        </p:tgtEl>
                                      </p:cBhvr>
                                    </p:animEffect>
                                    <p:animScale>
                                      <p:cBhvr>
                                        <p:cTn id="11" dur="1000" autoRev="1" fill="hold"/>
                                        <p:tgtEl>
                                          <p:spTgt spid="162819">
                                            <p:txEl>
                                              <p:pRg st="7" end="7"/>
                                            </p:txEl>
                                          </p:spTgt>
                                        </p:tgtEl>
                                      </p:cBhvr>
                                      <p:by x="105000" y="105000"/>
                                    </p:animScale>
                                  </p:childTnLst>
                                </p:cTn>
                              </p:par>
                            </p:childTnLst>
                          </p:cTn>
                        </p:par>
                        <p:par>
                          <p:cTn id="12" fill="hold" nodeType="afterGroup">
                            <p:stCondLst>
                              <p:cond delay="7000"/>
                            </p:stCondLst>
                            <p:childTnLst>
                              <p:par>
                                <p:cTn id="13" presetID="26" presetClass="emph" presetSubtype="0" fill="hold" nodeType="afterEffect">
                                  <p:stCondLst>
                                    <p:cond delay="1000"/>
                                  </p:stCondLst>
                                  <p:childTnLst>
                                    <p:animEffect transition="out" filter="fade">
                                      <p:cBhvr>
                                        <p:cTn id="14" dur="2000" tmFilter="0, 0; .2, .5; .8, .5; 1, 0"/>
                                        <p:tgtEl>
                                          <p:spTgt spid="162819">
                                            <p:txEl>
                                              <p:pRg st="9" end="9"/>
                                            </p:txEl>
                                          </p:spTgt>
                                        </p:tgtEl>
                                      </p:cBhvr>
                                    </p:animEffect>
                                    <p:animScale>
                                      <p:cBhvr>
                                        <p:cTn id="15" dur="1000" autoRev="1" fill="hold"/>
                                        <p:tgtEl>
                                          <p:spTgt spid="162819">
                                            <p:txEl>
                                              <p:pRg st="9" end="9"/>
                                            </p:txEl>
                                          </p:spTgt>
                                        </p:tgtEl>
                                      </p:cBhvr>
                                      <p:by x="105000" y="105000"/>
                                    </p:animScale>
                                  </p:childTnLst>
                                </p:cTn>
                              </p:par>
                            </p:childTnLst>
                          </p:cTn>
                        </p:par>
                        <p:par>
                          <p:cTn id="16" fill="hold" nodeType="afterGroup">
                            <p:stCondLst>
                              <p:cond delay="10000"/>
                            </p:stCondLst>
                            <p:childTnLst>
                              <p:par>
                                <p:cTn id="17" presetID="26" presetClass="emph" presetSubtype="0" fill="hold" nodeType="afterEffect">
                                  <p:stCondLst>
                                    <p:cond delay="1000"/>
                                  </p:stCondLst>
                                  <p:childTnLst>
                                    <p:animEffect transition="out" filter="fade">
                                      <p:cBhvr>
                                        <p:cTn id="18" dur="2000" tmFilter="0, 0; .2, .5; .8, .5; 1, 0"/>
                                        <p:tgtEl>
                                          <p:spTgt spid="162819">
                                            <p:txEl>
                                              <p:pRg st="11" end="11"/>
                                            </p:txEl>
                                          </p:spTgt>
                                        </p:tgtEl>
                                      </p:cBhvr>
                                    </p:animEffect>
                                    <p:animScale>
                                      <p:cBhvr>
                                        <p:cTn id="19" dur="1000" autoRev="1" fill="hold"/>
                                        <p:tgtEl>
                                          <p:spTgt spid="162819">
                                            <p:txEl>
                                              <p:pRg st="11" end="11"/>
                                            </p:txEl>
                                          </p:spTgt>
                                        </p:tgtEl>
                                      </p:cBhvr>
                                      <p:by x="105000" y="105000"/>
                                    </p:animScale>
                                  </p:childTnLst>
                                </p:cTn>
                              </p:par>
                            </p:childTnLst>
                          </p:cTn>
                        </p:par>
                        <p:par>
                          <p:cTn id="20" fill="hold" nodeType="afterGroup">
                            <p:stCondLst>
                              <p:cond delay="13000"/>
                            </p:stCondLst>
                            <p:childTnLst>
                              <p:par>
                                <p:cTn id="21" presetID="26" presetClass="emph" presetSubtype="0" fill="hold" nodeType="afterEffect">
                                  <p:stCondLst>
                                    <p:cond delay="1000"/>
                                  </p:stCondLst>
                                  <p:childTnLst>
                                    <p:animEffect transition="out" filter="fade">
                                      <p:cBhvr>
                                        <p:cTn id="22" dur="2000" tmFilter="0, 0; .2, .5; .8, .5; 1, 0"/>
                                        <p:tgtEl>
                                          <p:spTgt spid="162819">
                                            <p:txEl>
                                              <p:pRg st="13" end="13"/>
                                            </p:txEl>
                                          </p:spTgt>
                                        </p:tgtEl>
                                      </p:cBhvr>
                                    </p:animEffect>
                                    <p:animScale>
                                      <p:cBhvr>
                                        <p:cTn id="23" dur="1000" autoRev="1" fill="hold"/>
                                        <p:tgtEl>
                                          <p:spTgt spid="162819">
                                            <p:txEl>
                                              <p:pRg st="13" end="13"/>
                                            </p:txEl>
                                          </p:spTgt>
                                        </p:tgtEl>
                                      </p:cBhvr>
                                      <p:by x="105000" y="105000"/>
                                    </p:animScale>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ubtitle 2"/>
          <p:cNvSpPr>
            <a:spLocks noGrp="1"/>
          </p:cNvSpPr>
          <p:nvPr>
            <p:ph type="subTitle" idx="4294967295"/>
          </p:nvPr>
        </p:nvSpPr>
        <p:spPr>
          <a:xfrm>
            <a:off x="468313" y="1412875"/>
            <a:ext cx="8229600" cy="4525963"/>
          </a:xfrm>
        </p:spPr>
        <p:txBody>
          <a:bodyPr>
            <a:normAutofit/>
          </a:bodyPr>
          <a:lstStyle/>
          <a:p>
            <a:pPr marL="609600" indent="-609600">
              <a:buFontTx/>
              <a:buNone/>
            </a:pPr>
            <a:r>
              <a:rPr lang="sr-Cyrl-CS" sz="2800" b="1" smtClean="0">
                <a:effectLst>
                  <a:outerShdw blurRad="38100" dist="38100" dir="2700000" algn="tl">
                    <a:srgbClr val="C0C0C0"/>
                  </a:outerShdw>
                </a:effectLst>
              </a:rPr>
              <a:t>Подела дезинфекција на основу степена ефикасности</a:t>
            </a:r>
          </a:p>
          <a:p>
            <a:pPr marL="609600" indent="-609600">
              <a:buFontTx/>
              <a:buNone/>
            </a:pPr>
            <a:endParaRPr lang="sr-Cyrl-CS" sz="2800" b="1" smtClean="0">
              <a:effectLst>
                <a:outerShdw blurRad="38100" dist="38100" dir="2700000" algn="tl">
                  <a:srgbClr val="C0C0C0"/>
                </a:outerShdw>
              </a:effectLst>
            </a:endParaRPr>
          </a:p>
          <a:p>
            <a:pPr marL="609600" indent="-609600">
              <a:buFontTx/>
              <a:buNone/>
            </a:pPr>
            <a:endParaRPr lang="sr-Latn-CS" sz="2800" smtClean="0"/>
          </a:p>
          <a:p>
            <a:pPr marL="609600" indent="-609600" algn="ctr">
              <a:buFontTx/>
              <a:buAutoNum type="arabicPeriod"/>
            </a:pPr>
            <a:r>
              <a:rPr lang="sr-Cyrl-CS" sz="2800" smtClean="0"/>
              <a:t> </a:t>
            </a:r>
            <a:r>
              <a:rPr lang="sr-Cyrl-CS" sz="2800" b="1" smtClean="0">
                <a:effectLst>
                  <a:outerShdw blurRad="38100" dist="38100" dir="2700000" algn="tl">
                    <a:srgbClr val="C0C0C0"/>
                  </a:outerShdw>
                </a:effectLst>
              </a:rPr>
              <a:t>висок</a:t>
            </a:r>
            <a:r>
              <a:rPr lang="sr-Cyrl-CS" sz="2800" smtClean="0"/>
              <a:t> степен дезинфекције</a:t>
            </a:r>
            <a:endParaRPr lang="sr-Latn-CS" sz="2800" smtClean="0"/>
          </a:p>
          <a:p>
            <a:pPr marL="609600" indent="-609600" algn="ctr">
              <a:buFontTx/>
              <a:buAutoNum type="arabicPeriod"/>
            </a:pPr>
            <a:r>
              <a:rPr lang="sr-Cyrl-CS" sz="2800" smtClean="0"/>
              <a:t> </a:t>
            </a:r>
            <a:r>
              <a:rPr lang="sr-Cyrl-CS" sz="2800" b="1" smtClean="0">
                <a:effectLst>
                  <a:outerShdw blurRad="38100" dist="38100" dir="2700000" algn="tl">
                    <a:srgbClr val="C0C0C0"/>
                  </a:outerShdw>
                </a:effectLst>
              </a:rPr>
              <a:t>средњи</a:t>
            </a:r>
            <a:r>
              <a:rPr lang="sr-Cyrl-CS" sz="2800" smtClean="0"/>
              <a:t> степен дезинфекције</a:t>
            </a:r>
            <a:endParaRPr lang="sr-Latn-CS" sz="2800" smtClean="0"/>
          </a:p>
          <a:p>
            <a:pPr marL="609600" indent="-609600" algn="ctr">
              <a:buFontTx/>
              <a:buAutoNum type="arabicPeriod"/>
            </a:pPr>
            <a:r>
              <a:rPr lang="sr-Cyrl-CS" sz="2800" smtClean="0"/>
              <a:t> </a:t>
            </a:r>
            <a:r>
              <a:rPr lang="sr-Cyrl-CS" sz="2800" b="1" smtClean="0">
                <a:effectLst>
                  <a:outerShdw blurRad="38100" dist="38100" dir="2700000" algn="tl">
                    <a:srgbClr val="C0C0C0"/>
                  </a:outerShdw>
                </a:effectLst>
              </a:rPr>
              <a:t>низак</a:t>
            </a:r>
            <a:r>
              <a:rPr lang="sr-Cyrl-CS" sz="2800" smtClean="0"/>
              <a:t> степен дезинфекције</a:t>
            </a:r>
            <a:endParaRPr lang="sr-Latn-CS" sz="2800" smtClean="0"/>
          </a:p>
          <a:p>
            <a:pPr marL="609600" indent="-609600"/>
            <a:endParaRPr lang="sr-Latn-CS" smtClean="0">
              <a:solidFill>
                <a:srgbClr val="898989"/>
              </a:solidFill>
            </a:endParaRPr>
          </a:p>
        </p:txBody>
      </p:sp>
    </p:spTree>
  </p:cSld>
  <p:clrMapOvr>
    <a:masterClrMapping/>
  </p:clrMapOvr>
  <p:timing>
    <p:tnLst>
      <p:par>
        <p:cTn id="1" dur="indefinite" restart="never" nodeType="tmRoot"/>
      </p:par>
    </p:tnLst>
  </p:timing>
</p:sld>
</file>

<file path=ppt/slides/slide9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2819" name="Rectangle 3"/>
          <p:cNvSpPr>
            <a:spLocks noGrp="1" noChangeArrowheads="1"/>
          </p:cNvSpPr>
          <p:nvPr>
            <p:ph type="body" idx="4294967295"/>
          </p:nvPr>
        </p:nvSpPr>
        <p:spPr>
          <a:xfrm>
            <a:off x="533400" y="2209800"/>
            <a:ext cx="8305800" cy="3505200"/>
          </a:xfrm>
        </p:spPr>
        <p:txBody>
          <a:bodyPr/>
          <a:lstStyle/>
          <a:p>
            <a:pPr marL="609600" indent="-609600" algn="just">
              <a:lnSpc>
                <a:spcPct val="80000"/>
              </a:lnSpc>
              <a:buFontTx/>
              <a:buNone/>
            </a:pPr>
            <a:r>
              <a:rPr lang="sr-Cyrl-CS" sz="2800" b="1" smtClean="0">
                <a:effectLst>
                  <a:outerShdw blurRad="38100" dist="38100" dir="2700000" algn="tl">
                    <a:srgbClr val="C0C0C0"/>
                  </a:outerShdw>
                </a:effectLst>
                <a:latin typeface="Times New Roman" pitchFamily="18" charset="0"/>
              </a:rPr>
              <a:t>Болничка (интрахоспитална, нозокомијална или кућна) инфекција може бити: </a:t>
            </a:r>
          </a:p>
          <a:p>
            <a:pPr marL="609600" indent="-609600" algn="just">
              <a:lnSpc>
                <a:spcPct val="80000"/>
              </a:lnSpc>
              <a:buFontTx/>
              <a:buNone/>
            </a:pPr>
            <a:r>
              <a:rPr lang="sr-Latn-CS" sz="2800" b="1" smtClean="0">
                <a:effectLst>
                  <a:outerShdw blurRad="38100" dist="38100" dir="2700000" algn="tl">
                    <a:srgbClr val="C0C0C0"/>
                  </a:outerShdw>
                </a:effectLst>
                <a:latin typeface="Times New Roman" pitchFamily="18" charset="0"/>
              </a:rPr>
              <a:t>	</a:t>
            </a:r>
            <a:endParaRPr lang="sr-Cyrl-CS" sz="2800" b="1" smtClean="0">
              <a:effectLst>
                <a:outerShdw blurRad="38100" dist="38100" dir="2700000" algn="tl">
                  <a:srgbClr val="C0C0C0"/>
                </a:outerShdw>
              </a:effectLst>
              <a:latin typeface="Times New Roman" pitchFamily="18" charset="0"/>
            </a:endParaRPr>
          </a:p>
          <a:p>
            <a:pPr marL="609600" indent="-609600" algn="just">
              <a:lnSpc>
                <a:spcPct val="80000"/>
              </a:lnSpc>
              <a:buFontTx/>
              <a:buNone/>
            </a:pPr>
            <a:endParaRPr lang="sr-Latn-CS" sz="2800" b="1" smtClean="0">
              <a:effectLst>
                <a:outerShdw blurRad="38100" dist="38100" dir="2700000" algn="tl">
                  <a:srgbClr val="C0C0C0"/>
                </a:outerShdw>
              </a:effectLst>
              <a:latin typeface="Times New Roman" pitchFamily="18" charset="0"/>
            </a:endParaRPr>
          </a:p>
          <a:p>
            <a:pPr marL="1409700" lvl="2" indent="-609600" algn="just">
              <a:lnSpc>
                <a:spcPct val="80000"/>
              </a:lnSpc>
            </a:pPr>
            <a:r>
              <a:rPr lang="sr-Cyrl-CS" b="1" smtClean="0">
                <a:effectLst>
                  <a:outerShdw blurRad="38100" dist="38100" dir="2700000" algn="tl">
                    <a:srgbClr val="C0C0C0"/>
                  </a:outerShdw>
                </a:effectLst>
                <a:latin typeface="Times New Roman" pitchFamily="18" charset="0"/>
              </a:rPr>
              <a:t>Ендогене (аутоинфекције, самоинфекције)</a:t>
            </a:r>
          </a:p>
          <a:p>
            <a:pPr marL="1409700" lvl="2" indent="-609600" algn="just">
              <a:lnSpc>
                <a:spcPct val="80000"/>
              </a:lnSpc>
              <a:buFontTx/>
              <a:buNone/>
            </a:pPr>
            <a:endParaRPr lang="sr-Cyrl-CS" b="1" smtClean="0">
              <a:effectLst>
                <a:outerShdw blurRad="38100" dist="38100" dir="2700000" algn="tl">
                  <a:srgbClr val="C0C0C0"/>
                </a:outerShdw>
              </a:effectLst>
              <a:latin typeface="Times New Roman" pitchFamily="18" charset="0"/>
            </a:endParaRPr>
          </a:p>
          <a:p>
            <a:pPr marL="1409700" lvl="2" indent="-609600" algn="just">
              <a:lnSpc>
                <a:spcPct val="80000"/>
              </a:lnSpc>
            </a:pPr>
            <a:r>
              <a:rPr lang="sr-Cyrl-CS" b="1" smtClean="0">
                <a:effectLst>
                  <a:outerShdw blurRad="38100" dist="38100" dir="2700000" algn="tl">
                    <a:srgbClr val="C0C0C0"/>
                  </a:outerShdw>
                </a:effectLst>
                <a:latin typeface="Times New Roman" pitchFamily="18" charset="0"/>
              </a:rPr>
              <a:t>Егзогена</a:t>
            </a:r>
            <a:r>
              <a:rPr lang="sr-Cyrl-CS" b="1" smtClean="0">
                <a:solidFill>
                  <a:srgbClr val="FFCC00"/>
                </a:solidFill>
                <a:effectLst>
                  <a:outerShdw blurRad="38100" dist="38100" dir="2700000" algn="tl">
                    <a:srgbClr val="C0C0C0"/>
                  </a:outerShdw>
                </a:effectLst>
                <a:latin typeface="Times New Roman" pitchFamily="18" charset="0"/>
              </a:rPr>
              <a:t> </a:t>
            </a:r>
            <a:r>
              <a:rPr lang="sr-Cyrl-CS" b="1" smtClean="0">
                <a:effectLst>
                  <a:outerShdw blurRad="38100" dist="38100" dir="2700000" algn="tl">
                    <a:srgbClr val="C0C0C0"/>
                  </a:outerShdw>
                </a:effectLst>
                <a:latin typeface="Times New Roman" pitchFamily="18" charset="0"/>
              </a:rPr>
              <a:t>(унакрсна или </a:t>
            </a:r>
            <a:r>
              <a:rPr lang="sr-Latn-CS" b="1" i="1" smtClean="0">
                <a:effectLst>
                  <a:outerShdw blurRad="38100" dist="38100" dir="2700000" algn="tl">
                    <a:srgbClr val="C0C0C0"/>
                  </a:outerShdw>
                </a:effectLst>
                <a:latin typeface="Times New Roman" pitchFamily="18" charset="0"/>
              </a:rPr>
              <a:t>cross infection</a:t>
            </a:r>
            <a:r>
              <a:rPr lang="sr-Cyrl-CS" b="1" smtClean="0">
                <a:effectLst>
                  <a:outerShdw blurRad="38100" dist="38100" dir="2700000" algn="tl">
                    <a:srgbClr val="C0C0C0"/>
                  </a:outerShdw>
                </a:effectLst>
              </a:rPr>
              <a:t>)</a:t>
            </a:r>
            <a:endParaRPr lang="en-US" sz="1200" b="1" smtClean="0">
              <a:effectLst>
                <a:outerShdw blurRad="38100" dist="38100" dir="2700000" algn="tl">
                  <a:srgbClr val="C0C0C0"/>
                </a:outerShdw>
              </a:effectLst>
            </a:endParaRPr>
          </a:p>
        </p:txBody>
      </p:sp>
    </p:spTree>
  </p:cSld>
  <p:clrMapOvr>
    <a:masterClrMapping/>
  </p:clrMapOvr>
  <p:transition/>
  <p:timing>
    <p:tnLst>
      <p:par>
        <p:cTn id="1" dur="indefinite" restart="never" nodeType="tmRoot"/>
      </p:par>
    </p:tnLst>
  </p:timing>
</p:sld>
</file>

<file path=ppt/slides/slide9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5891" name="Rectangle 3"/>
          <p:cNvSpPr>
            <a:spLocks noGrp="1" noChangeArrowheads="1"/>
          </p:cNvSpPr>
          <p:nvPr>
            <p:ph type="body" sz="half" idx="4294967295"/>
          </p:nvPr>
        </p:nvSpPr>
        <p:spPr>
          <a:xfrm>
            <a:off x="533400" y="1447800"/>
            <a:ext cx="7620000" cy="4876800"/>
          </a:xfrm>
        </p:spPr>
        <p:txBody>
          <a:bodyPr/>
          <a:lstStyle/>
          <a:p>
            <a:pPr>
              <a:lnSpc>
                <a:spcPct val="90000"/>
              </a:lnSpc>
              <a:buFontTx/>
              <a:buNone/>
            </a:pPr>
            <a:r>
              <a:rPr lang="sr-Cyrl-CS" sz="2000" b="1" smtClean="0">
                <a:effectLst>
                  <a:outerShdw blurRad="38100" dist="38100" dir="2700000" algn="tl">
                    <a:srgbClr val="C0C0C0"/>
                  </a:outerShdw>
                </a:effectLst>
              </a:rPr>
              <a:t>	</a:t>
            </a:r>
          </a:p>
          <a:p>
            <a:pPr>
              <a:lnSpc>
                <a:spcPct val="120000"/>
              </a:lnSpc>
              <a:buFontTx/>
              <a:buNone/>
            </a:pPr>
            <a:r>
              <a:rPr lang="sr-Cyrl-CS" sz="2400" b="1" smtClean="0">
                <a:effectLst>
                  <a:outerShdw blurRad="38100" dist="38100" dir="2700000" algn="tl">
                    <a:srgbClr val="C0C0C0"/>
                  </a:outerShdw>
                </a:effectLst>
              </a:rPr>
              <a:t>Ендогене (аутоинфекције, самоинфекције)</a:t>
            </a:r>
            <a:r>
              <a:rPr lang="sr-Cyrl-CS" sz="2400" b="1" smtClean="0">
                <a:solidFill>
                  <a:srgbClr val="FFCC00"/>
                </a:solidFill>
                <a:effectLst>
                  <a:outerShdw blurRad="38100" dist="38100" dir="2700000" algn="tl">
                    <a:srgbClr val="C0C0C0"/>
                  </a:outerShdw>
                </a:effectLst>
              </a:rPr>
              <a:t> </a:t>
            </a:r>
          </a:p>
          <a:p>
            <a:pPr>
              <a:lnSpc>
                <a:spcPct val="120000"/>
              </a:lnSpc>
              <a:buFontTx/>
              <a:buNone/>
            </a:pPr>
            <a:endParaRPr lang="sr-Cyrl-CS" sz="2000" smtClean="0">
              <a:effectLst>
                <a:outerShdw blurRad="38100" dist="38100" dir="2700000" algn="tl">
                  <a:srgbClr val="C0C0C0"/>
                </a:outerShdw>
              </a:effectLst>
            </a:endParaRPr>
          </a:p>
          <a:p>
            <a:pPr>
              <a:lnSpc>
                <a:spcPct val="120000"/>
              </a:lnSpc>
              <a:buFontTx/>
              <a:buNone/>
            </a:pPr>
            <a:r>
              <a:rPr lang="sr-Cyrl-CS" sz="2400" b="1" smtClean="0">
                <a:effectLst>
                  <a:outerShdw blurRad="38100" dist="38100" dir="2700000" algn="tl">
                    <a:srgbClr val="C0C0C0"/>
                  </a:outerShdw>
                </a:effectLst>
              </a:rPr>
              <a:t>настају услед дејства сапрофита или условно патогених бактерија домаћина, услед пада општих одбрамбених снага организма или оштећења природних заштитних баријера.</a:t>
            </a:r>
          </a:p>
          <a:p>
            <a:pPr>
              <a:lnSpc>
                <a:spcPct val="90000"/>
              </a:lnSpc>
              <a:buFontTx/>
              <a:buNone/>
            </a:pPr>
            <a:endParaRPr lang="en-US" sz="2000" smtClean="0">
              <a:effectLst>
                <a:outerShdw blurRad="38100" dist="38100" dir="2700000" algn="tl">
                  <a:srgbClr val="C0C0C0"/>
                </a:outerShdw>
              </a:effectLst>
            </a:endParaRPr>
          </a:p>
        </p:txBody>
      </p:sp>
    </p:spTree>
  </p:cSld>
  <p:clrMapOvr>
    <a:masterClrMapping/>
  </p:clrMapOvr>
  <p:transition/>
  <p:timing>
    <p:tnLst>
      <p:par>
        <p:cTn id="1" dur="indefinite" restart="never" nodeType="tmRoot"/>
      </p:par>
    </p:tnLst>
  </p:timing>
</p:sld>
</file>

<file path=ppt/slides/slide9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6915" name="Rectangle 3"/>
          <p:cNvSpPr>
            <a:spLocks noGrp="1" noChangeArrowheads="1"/>
          </p:cNvSpPr>
          <p:nvPr>
            <p:ph type="body" sz="half" idx="4294967295"/>
          </p:nvPr>
        </p:nvSpPr>
        <p:spPr>
          <a:xfrm>
            <a:off x="533400" y="1600200"/>
            <a:ext cx="7620000" cy="5029200"/>
          </a:xfrm>
        </p:spPr>
        <p:txBody>
          <a:bodyPr/>
          <a:lstStyle/>
          <a:p>
            <a:pPr>
              <a:lnSpc>
                <a:spcPct val="120000"/>
              </a:lnSpc>
              <a:buFontTx/>
              <a:buNone/>
            </a:pPr>
            <a:r>
              <a:rPr lang="sr-Cyrl-CS" sz="2800" b="1" smtClean="0">
                <a:effectLst>
                  <a:outerShdw blurRad="38100" dist="38100" dir="2700000" algn="tl">
                    <a:srgbClr val="C0C0C0"/>
                  </a:outerShdw>
                </a:effectLst>
              </a:rPr>
              <a:t>Егзогена унакрсна или </a:t>
            </a:r>
            <a:r>
              <a:rPr lang="sr-Latn-CS" sz="2800" b="1" i="1" smtClean="0">
                <a:effectLst>
                  <a:outerShdw blurRad="38100" dist="38100" dir="2700000" algn="tl">
                    <a:srgbClr val="C0C0C0"/>
                  </a:outerShdw>
                </a:effectLst>
              </a:rPr>
              <a:t>cross infection</a:t>
            </a:r>
            <a:r>
              <a:rPr lang="sr-Latn-CS" sz="2800" b="1" i="1" smtClean="0">
                <a:solidFill>
                  <a:srgbClr val="FFCC00"/>
                </a:solidFill>
                <a:effectLst>
                  <a:outerShdw blurRad="38100" dist="38100" dir="2700000" algn="tl">
                    <a:srgbClr val="C0C0C0"/>
                  </a:outerShdw>
                </a:effectLst>
              </a:rPr>
              <a:t> </a:t>
            </a:r>
            <a:r>
              <a:rPr lang="sr-Cyrl-CS" sz="2800" b="1" smtClean="0">
                <a:solidFill>
                  <a:srgbClr val="FFCC00"/>
                </a:solidFill>
                <a:effectLst>
                  <a:outerShdw blurRad="38100" dist="38100" dir="2700000" algn="tl">
                    <a:srgbClr val="C0C0C0"/>
                  </a:outerShdw>
                </a:effectLst>
              </a:rPr>
              <a:t> </a:t>
            </a:r>
          </a:p>
          <a:p>
            <a:pPr>
              <a:lnSpc>
                <a:spcPct val="120000"/>
              </a:lnSpc>
              <a:buFontTx/>
              <a:buNone/>
            </a:pPr>
            <a:endParaRPr lang="sr-Cyrl-CS" sz="2400" smtClean="0">
              <a:effectLst>
                <a:outerShdw blurRad="38100" dist="38100" dir="2700000" algn="tl">
                  <a:srgbClr val="C0C0C0"/>
                </a:outerShdw>
              </a:effectLst>
            </a:endParaRPr>
          </a:p>
          <a:p>
            <a:pPr>
              <a:lnSpc>
                <a:spcPct val="120000"/>
              </a:lnSpc>
              <a:buFontTx/>
              <a:buNone/>
            </a:pPr>
            <a:r>
              <a:rPr lang="sr-Cyrl-CS" sz="2800" b="1" smtClean="0">
                <a:effectLst>
                  <a:outerShdw blurRad="38100" dist="38100" dir="2700000" algn="tl">
                    <a:srgbClr val="C0C0C0"/>
                  </a:outerShdw>
                </a:effectLst>
              </a:rPr>
              <a:t>је она где узрочници прелазе са једне на другу особу – директним преношењем, или, чешће, индиректно – путем контаминираног прибора, хране, лекова, воде и сл</a:t>
            </a:r>
            <a:r>
              <a:rPr lang="sr-Cyrl-CS" b="1" smtClean="0">
                <a:effectLst>
                  <a:outerShdw blurRad="38100" dist="38100" dir="2700000" algn="tl">
                    <a:srgbClr val="C0C0C0"/>
                  </a:outerShdw>
                </a:effectLst>
              </a:rPr>
              <a:t>.</a:t>
            </a:r>
            <a:endParaRPr lang="en-US" b="1" smtClean="0">
              <a:effectLst>
                <a:outerShdw blurRad="38100" dist="38100" dir="2700000" algn="tl">
                  <a:srgbClr val="C0C0C0"/>
                </a:outerShdw>
              </a:effectLst>
            </a:endParaRPr>
          </a:p>
        </p:txBody>
      </p:sp>
    </p:spTree>
  </p:cSld>
  <p:clrMapOvr>
    <a:masterClrMapping/>
  </p:clrMapOvr>
  <p:transition/>
  <p:timing>
    <p:tnLst>
      <p:par>
        <p:cTn id="1" dur="indefinite" restart="never" nodeType="tmRoot"/>
      </p:par>
    </p:tnLst>
  </p:timing>
</p:sld>
</file>

<file path=ppt/slides/slide9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826" name="Rectangle 2"/>
          <p:cNvSpPr>
            <a:spLocks noGrp="1" noChangeArrowheads="1"/>
          </p:cNvSpPr>
          <p:nvPr>
            <p:ph type="body" idx="4294967295"/>
          </p:nvPr>
        </p:nvSpPr>
        <p:spPr>
          <a:xfrm>
            <a:off x="533400" y="1752600"/>
            <a:ext cx="8458200" cy="4800600"/>
          </a:xfrm>
        </p:spPr>
        <p:txBody>
          <a:bodyPr/>
          <a:lstStyle/>
          <a:p>
            <a:pPr marL="609600" indent="-609600">
              <a:lnSpc>
                <a:spcPct val="120000"/>
              </a:lnSpc>
              <a:buFontTx/>
              <a:buNone/>
            </a:pPr>
            <a:r>
              <a:rPr lang="sr-Cyrl-CS" sz="2400" b="1" smtClean="0">
                <a:effectLst>
                  <a:outerShdw blurRad="38100" dist="38100" dir="2700000" algn="tl">
                    <a:srgbClr val="C0C0C0"/>
                  </a:outerShdw>
                </a:effectLst>
                <a:latin typeface="Times New Roman" pitchFamily="18" charset="0"/>
              </a:rPr>
              <a:t>Подразумева непрекидно праћење свих аспеката битних за појаву и ширење болничких инфекција, а који су значајни за ефикасно спречавање и сузбијање. </a:t>
            </a:r>
          </a:p>
          <a:p>
            <a:pPr marL="609600" indent="-609600">
              <a:lnSpc>
                <a:spcPct val="120000"/>
              </a:lnSpc>
              <a:buFontTx/>
              <a:buNone/>
            </a:pPr>
            <a:r>
              <a:rPr lang="sr-Latn-CS" sz="2400" b="1" smtClean="0">
                <a:effectLst>
                  <a:outerShdw blurRad="38100" dist="38100" dir="2700000" algn="tl">
                    <a:srgbClr val="C0C0C0"/>
                  </a:outerShdw>
                </a:effectLst>
                <a:latin typeface="Times New Roman" pitchFamily="18" charset="0"/>
              </a:rPr>
              <a:t>	</a:t>
            </a:r>
            <a:endParaRPr lang="sr-Cyrl-CS" sz="2400" b="1" smtClean="0">
              <a:effectLst>
                <a:outerShdw blurRad="38100" dist="38100" dir="2700000" algn="tl">
                  <a:srgbClr val="C0C0C0"/>
                </a:outerShdw>
              </a:effectLst>
              <a:latin typeface="Times New Roman" pitchFamily="18" charset="0"/>
            </a:endParaRPr>
          </a:p>
          <a:p>
            <a:pPr marL="609600" indent="-609600">
              <a:buFontTx/>
              <a:buNone/>
            </a:pPr>
            <a:endParaRPr lang="sr-Cyrl-CS" sz="2400" b="1" smtClean="0">
              <a:effectLst>
                <a:outerShdw blurRad="38100" dist="38100" dir="2700000" algn="tl">
                  <a:srgbClr val="C0C0C0"/>
                </a:outerShdw>
              </a:effectLst>
              <a:latin typeface="Times New Roman" pitchFamily="18" charset="0"/>
            </a:endParaRPr>
          </a:p>
          <a:p>
            <a:pPr marL="609600" indent="-609600">
              <a:buFontTx/>
              <a:buNone/>
            </a:pPr>
            <a:r>
              <a:rPr lang="sr-Cyrl-CS" sz="2400" b="1" smtClean="0">
                <a:effectLst>
                  <a:outerShdw blurRad="38100" dist="38100" dir="2700000" algn="tl">
                    <a:srgbClr val="C0C0C0"/>
                  </a:outerShdw>
                </a:effectLst>
                <a:latin typeface="Times New Roman" pitchFamily="18" charset="0"/>
              </a:rPr>
              <a:t>	</a:t>
            </a:r>
            <a:r>
              <a:rPr lang="en-US" sz="2400" b="1" smtClean="0">
                <a:effectLst>
                  <a:outerShdw blurRad="38100" dist="38100" dir="2700000" algn="tl">
                    <a:srgbClr val="C0C0C0"/>
                  </a:outerShdw>
                </a:effectLst>
                <a:latin typeface="Times New Roman" pitchFamily="18" charset="0"/>
              </a:rPr>
              <a:t>	</a:t>
            </a:r>
            <a:r>
              <a:rPr lang="sr-Cyrl-CS" sz="2400" b="1" smtClean="0">
                <a:effectLst>
                  <a:outerShdw blurRad="38100" dist="38100" dir="2700000" algn="tl">
                    <a:srgbClr val="C0C0C0"/>
                  </a:outerShdw>
                </a:effectLst>
                <a:latin typeface="Times New Roman" pitchFamily="18" charset="0"/>
              </a:rPr>
              <a:t>Врсте надзора:</a:t>
            </a:r>
            <a:endParaRPr lang="en-US" sz="2400" b="1" smtClean="0">
              <a:effectLst>
                <a:outerShdw blurRad="38100" dist="38100" dir="2700000" algn="tl">
                  <a:srgbClr val="C0C0C0"/>
                </a:outerShdw>
              </a:effectLst>
              <a:latin typeface="Times New Roman" pitchFamily="18" charset="0"/>
            </a:endParaRPr>
          </a:p>
          <a:p>
            <a:pPr marL="1866900" lvl="3" indent="-609600"/>
            <a:r>
              <a:rPr lang="en-US" b="1" smtClean="0">
                <a:effectLst>
                  <a:outerShdw blurRad="38100" dist="38100" dir="2700000" algn="tl">
                    <a:srgbClr val="C0C0C0"/>
                  </a:outerShdw>
                </a:effectLst>
                <a:latin typeface="Times New Roman" pitchFamily="18" charset="0"/>
              </a:rPr>
              <a:t>e</a:t>
            </a:r>
            <a:r>
              <a:rPr lang="sr-Cyrl-CS" b="1" smtClean="0">
                <a:effectLst>
                  <a:outerShdw blurRad="38100" dist="38100" dir="2700000" algn="tl">
                    <a:srgbClr val="C0C0C0"/>
                  </a:outerShdw>
                </a:effectLst>
                <a:latin typeface="Times New Roman" pitchFamily="18" charset="0"/>
              </a:rPr>
              <a:t>пидемиолошки надзор</a:t>
            </a:r>
          </a:p>
          <a:p>
            <a:pPr marL="1866900" lvl="3" indent="-609600"/>
            <a:r>
              <a:rPr lang="sr-Cyrl-CS" b="1" smtClean="0">
                <a:effectLst>
                  <a:outerShdw blurRad="38100" dist="38100" dir="2700000" algn="tl">
                    <a:srgbClr val="C0C0C0"/>
                  </a:outerShdw>
                </a:effectLst>
                <a:latin typeface="Times New Roman" pitchFamily="18" charset="0"/>
              </a:rPr>
              <a:t>хигијенско-санитарни надзор</a:t>
            </a:r>
          </a:p>
          <a:p>
            <a:pPr marL="1866900" lvl="3" indent="-609600"/>
            <a:r>
              <a:rPr lang="sr-Cyrl-CS" b="1" smtClean="0">
                <a:effectLst>
                  <a:outerShdw blurRad="38100" dist="38100" dir="2700000" algn="tl">
                    <a:srgbClr val="C0C0C0"/>
                  </a:outerShdw>
                </a:effectLst>
                <a:latin typeface="Times New Roman" pitchFamily="18" charset="0"/>
              </a:rPr>
              <a:t>надзор над радом здравствених установа</a:t>
            </a:r>
            <a:endParaRPr lang="en-US" sz="1800" b="1" smtClean="0">
              <a:effectLst>
                <a:outerShdw blurRad="38100" dist="38100" dir="2700000" algn="tl">
                  <a:srgbClr val="C0C0C0"/>
                </a:outerShdw>
              </a:effectLst>
              <a:latin typeface="Times New Roman" pitchFamily="18" charset="0"/>
            </a:endParaRP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25" presetClass="entr" presetSubtype="0" fill="hold" nodeType="withEffect">
                                  <p:stCondLst>
                                    <p:cond delay="0"/>
                                  </p:stCondLst>
                                  <p:childTnLst>
                                    <p:set>
                                      <p:cBhvr>
                                        <p:cTn id="6" dur="1" fill="hold">
                                          <p:stCondLst>
                                            <p:cond delay="0"/>
                                          </p:stCondLst>
                                        </p:cTn>
                                        <p:tgtEl>
                                          <p:spTgt spid="205826">
                                            <p:txEl>
                                              <p:pRg st="3" end="3"/>
                                            </p:txEl>
                                          </p:spTgt>
                                        </p:tgtEl>
                                        <p:attrNameLst>
                                          <p:attrName>style.visibility</p:attrName>
                                        </p:attrNameLst>
                                      </p:cBhvr>
                                      <p:to>
                                        <p:strVal val="visible"/>
                                      </p:to>
                                    </p:set>
                                    <p:anim calcmode="lin" valueType="num">
                                      <p:cBhvr>
                                        <p:cTn id="7" dur="500" decel="50000" fill="hold">
                                          <p:stCondLst>
                                            <p:cond delay="0"/>
                                          </p:stCondLst>
                                        </p:cTn>
                                        <p:tgtEl>
                                          <p:spTgt spid="205826">
                                            <p:txEl>
                                              <p:pRg st="3" end="3"/>
                                            </p:txEl>
                                          </p:spTgt>
                                        </p:tgtEl>
                                        <p:attrNameLst>
                                          <p:attrName>style.rotation</p:attrName>
                                        </p:attrNameLst>
                                      </p:cBhvr>
                                      <p:tavLst>
                                        <p:tav tm="0">
                                          <p:val>
                                            <p:fltVal val="-90"/>
                                          </p:val>
                                        </p:tav>
                                        <p:tav tm="100000">
                                          <p:val>
                                            <p:fltVal val="0"/>
                                          </p:val>
                                        </p:tav>
                                      </p:tavLst>
                                    </p:anim>
                                    <p:anim calcmode="lin" valueType="num">
                                      <p:cBhvr>
                                        <p:cTn id="8" dur="500" decel="50000" fill="hold">
                                          <p:stCondLst>
                                            <p:cond delay="0"/>
                                          </p:stCondLst>
                                        </p:cTn>
                                        <p:tgtEl>
                                          <p:spTgt spid="205826">
                                            <p:txEl>
                                              <p:pRg st="3" end="3"/>
                                            </p:txEl>
                                          </p:spTgt>
                                        </p:tgtEl>
                                        <p:attrNameLst>
                                          <p:attrName>ppt_w</p:attrName>
                                        </p:attrNameLst>
                                      </p:cBhvr>
                                      <p:tavLst>
                                        <p:tav tm="0">
                                          <p:val>
                                            <p:strVal val="#ppt_w"/>
                                          </p:val>
                                        </p:tav>
                                        <p:tav tm="100000">
                                          <p:val>
                                            <p:strVal val="#ppt_w*.05"/>
                                          </p:val>
                                        </p:tav>
                                      </p:tavLst>
                                    </p:anim>
                                    <p:anim calcmode="lin" valueType="num">
                                      <p:cBhvr>
                                        <p:cTn id="9" dur="500" accel="50000" fill="hold">
                                          <p:stCondLst>
                                            <p:cond delay="500"/>
                                          </p:stCondLst>
                                        </p:cTn>
                                        <p:tgtEl>
                                          <p:spTgt spid="205826">
                                            <p:txEl>
                                              <p:pRg st="3" end="3"/>
                                            </p:txEl>
                                          </p:spTgt>
                                        </p:tgtEl>
                                        <p:attrNameLst>
                                          <p:attrName>ppt_w</p:attrName>
                                        </p:attrNameLst>
                                      </p:cBhvr>
                                      <p:tavLst>
                                        <p:tav tm="0">
                                          <p:val>
                                            <p:strVal val="#ppt_w*.05"/>
                                          </p:val>
                                        </p:tav>
                                        <p:tav tm="100000">
                                          <p:val>
                                            <p:strVal val="#ppt_w"/>
                                          </p:val>
                                        </p:tav>
                                      </p:tavLst>
                                    </p:anim>
                                    <p:anim calcmode="lin" valueType="num">
                                      <p:cBhvr>
                                        <p:cTn id="10" dur="1000" fill="hold"/>
                                        <p:tgtEl>
                                          <p:spTgt spid="205826">
                                            <p:txEl>
                                              <p:pRg st="3" end="3"/>
                                            </p:txEl>
                                          </p:spTgt>
                                        </p:tgtEl>
                                        <p:attrNameLst>
                                          <p:attrName>ppt_h</p:attrName>
                                        </p:attrNameLst>
                                      </p:cBhvr>
                                      <p:tavLst>
                                        <p:tav tm="0">
                                          <p:val>
                                            <p:strVal val="#ppt_h"/>
                                          </p:val>
                                        </p:tav>
                                        <p:tav tm="100000">
                                          <p:val>
                                            <p:strVal val="#ppt_h"/>
                                          </p:val>
                                        </p:tav>
                                      </p:tavLst>
                                    </p:anim>
                                    <p:anim calcmode="lin" valueType="num">
                                      <p:cBhvr>
                                        <p:cTn id="11" dur="500" decel="50000" fill="hold">
                                          <p:stCondLst>
                                            <p:cond delay="0"/>
                                          </p:stCondLst>
                                        </p:cTn>
                                        <p:tgtEl>
                                          <p:spTgt spid="205826">
                                            <p:txEl>
                                              <p:pRg st="3" end="3"/>
                                            </p:txEl>
                                          </p:spTgt>
                                        </p:tgtEl>
                                        <p:attrNameLst>
                                          <p:attrName>ppt_x</p:attrName>
                                        </p:attrNameLst>
                                      </p:cBhvr>
                                      <p:tavLst>
                                        <p:tav tm="0">
                                          <p:val>
                                            <p:strVal val="#ppt_x+.4"/>
                                          </p:val>
                                        </p:tav>
                                        <p:tav tm="100000">
                                          <p:val>
                                            <p:strVal val="#ppt_x"/>
                                          </p:val>
                                        </p:tav>
                                      </p:tavLst>
                                    </p:anim>
                                    <p:anim calcmode="lin" valueType="num">
                                      <p:cBhvr>
                                        <p:cTn id="12" dur="500" decel="50000" fill="hold">
                                          <p:stCondLst>
                                            <p:cond delay="0"/>
                                          </p:stCondLst>
                                        </p:cTn>
                                        <p:tgtEl>
                                          <p:spTgt spid="205826">
                                            <p:txEl>
                                              <p:pRg st="3" end="3"/>
                                            </p:txEl>
                                          </p:spTgt>
                                        </p:tgtEl>
                                        <p:attrNameLst>
                                          <p:attrName>ppt_y</p:attrName>
                                        </p:attrNameLst>
                                      </p:cBhvr>
                                      <p:tavLst>
                                        <p:tav tm="0">
                                          <p:val>
                                            <p:strVal val="#ppt_y-.2"/>
                                          </p:val>
                                        </p:tav>
                                        <p:tav tm="100000">
                                          <p:val>
                                            <p:strVal val="#ppt_y+.1"/>
                                          </p:val>
                                        </p:tav>
                                      </p:tavLst>
                                    </p:anim>
                                    <p:anim calcmode="lin" valueType="num">
                                      <p:cBhvr>
                                        <p:cTn id="13" dur="500" accel="50000" fill="hold">
                                          <p:stCondLst>
                                            <p:cond delay="500"/>
                                          </p:stCondLst>
                                        </p:cTn>
                                        <p:tgtEl>
                                          <p:spTgt spid="205826">
                                            <p:txEl>
                                              <p:pRg st="3" end="3"/>
                                            </p:txEl>
                                          </p:spTgt>
                                        </p:tgtEl>
                                        <p:attrNameLst>
                                          <p:attrName>ppt_y</p:attrName>
                                        </p:attrNameLst>
                                      </p:cBhvr>
                                      <p:tavLst>
                                        <p:tav tm="0">
                                          <p:val>
                                            <p:strVal val="#ppt_y+.1"/>
                                          </p:val>
                                        </p:tav>
                                        <p:tav tm="100000">
                                          <p:val>
                                            <p:strVal val="#ppt_y"/>
                                          </p:val>
                                        </p:tav>
                                      </p:tavLst>
                                    </p:anim>
                                    <p:animEffect transition="in" filter="fade">
                                      <p:cBhvr>
                                        <p:cTn id="14" dur="1000" decel="50000">
                                          <p:stCondLst>
                                            <p:cond delay="0"/>
                                          </p:stCondLst>
                                        </p:cTn>
                                        <p:tgtEl>
                                          <p:spTgt spid="205826">
                                            <p:txEl>
                                              <p:pRg st="3" end="3"/>
                                            </p:txEl>
                                          </p:spTgt>
                                        </p:tgtEl>
                                      </p:cBhvr>
                                    </p:animEffect>
                                  </p:childTnLst>
                                </p:cTn>
                              </p:par>
                              <p:par>
                                <p:cTn id="15" presetID="25" presetClass="entr" presetSubtype="0" fill="hold" nodeType="withEffect">
                                  <p:stCondLst>
                                    <p:cond delay="0"/>
                                  </p:stCondLst>
                                  <p:childTnLst>
                                    <p:set>
                                      <p:cBhvr>
                                        <p:cTn id="16" dur="1" fill="hold">
                                          <p:stCondLst>
                                            <p:cond delay="0"/>
                                          </p:stCondLst>
                                        </p:cTn>
                                        <p:tgtEl>
                                          <p:spTgt spid="205826">
                                            <p:txEl>
                                              <p:pRg st="4" end="4"/>
                                            </p:txEl>
                                          </p:spTgt>
                                        </p:tgtEl>
                                        <p:attrNameLst>
                                          <p:attrName>style.visibility</p:attrName>
                                        </p:attrNameLst>
                                      </p:cBhvr>
                                      <p:to>
                                        <p:strVal val="visible"/>
                                      </p:to>
                                    </p:set>
                                    <p:anim calcmode="lin" valueType="num">
                                      <p:cBhvr>
                                        <p:cTn id="17" dur="500" decel="50000" fill="hold">
                                          <p:stCondLst>
                                            <p:cond delay="0"/>
                                          </p:stCondLst>
                                        </p:cTn>
                                        <p:tgtEl>
                                          <p:spTgt spid="205826">
                                            <p:txEl>
                                              <p:pRg st="4" end="4"/>
                                            </p:txEl>
                                          </p:spTgt>
                                        </p:tgtEl>
                                        <p:attrNameLst>
                                          <p:attrName>style.rotation</p:attrName>
                                        </p:attrNameLst>
                                      </p:cBhvr>
                                      <p:tavLst>
                                        <p:tav tm="0">
                                          <p:val>
                                            <p:fltVal val="-90"/>
                                          </p:val>
                                        </p:tav>
                                        <p:tav tm="100000">
                                          <p:val>
                                            <p:fltVal val="0"/>
                                          </p:val>
                                        </p:tav>
                                      </p:tavLst>
                                    </p:anim>
                                    <p:anim calcmode="lin" valueType="num">
                                      <p:cBhvr>
                                        <p:cTn id="18" dur="500" decel="50000" fill="hold">
                                          <p:stCondLst>
                                            <p:cond delay="0"/>
                                          </p:stCondLst>
                                        </p:cTn>
                                        <p:tgtEl>
                                          <p:spTgt spid="205826">
                                            <p:txEl>
                                              <p:pRg st="4" end="4"/>
                                            </p:txEl>
                                          </p:spTgt>
                                        </p:tgtEl>
                                        <p:attrNameLst>
                                          <p:attrName>ppt_w</p:attrName>
                                        </p:attrNameLst>
                                      </p:cBhvr>
                                      <p:tavLst>
                                        <p:tav tm="0">
                                          <p:val>
                                            <p:strVal val="#ppt_w"/>
                                          </p:val>
                                        </p:tav>
                                        <p:tav tm="100000">
                                          <p:val>
                                            <p:strVal val="#ppt_w*.05"/>
                                          </p:val>
                                        </p:tav>
                                      </p:tavLst>
                                    </p:anim>
                                    <p:anim calcmode="lin" valueType="num">
                                      <p:cBhvr>
                                        <p:cTn id="19" dur="500" accel="50000" fill="hold">
                                          <p:stCondLst>
                                            <p:cond delay="500"/>
                                          </p:stCondLst>
                                        </p:cTn>
                                        <p:tgtEl>
                                          <p:spTgt spid="205826">
                                            <p:txEl>
                                              <p:pRg st="4" end="4"/>
                                            </p:txEl>
                                          </p:spTgt>
                                        </p:tgtEl>
                                        <p:attrNameLst>
                                          <p:attrName>ppt_w</p:attrName>
                                        </p:attrNameLst>
                                      </p:cBhvr>
                                      <p:tavLst>
                                        <p:tav tm="0">
                                          <p:val>
                                            <p:strVal val="#ppt_w*.05"/>
                                          </p:val>
                                        </p:tav>
                                        <p:tav tm="100000">
                                          <p:val>
                                            <p:strVal val="#ppt_w"/>
                                          </p:val>
                                        </p:tav>
                                      </p:tavLst>
                                    </p:anim>
                                    <p:anim calcmode="lin" valueType="num">
                                      <p:cBhvr>
                                        <p:cTn id="20" dur="1000" fill="hold"/>
                                        <p:tgtEl>
                                          <p:spTgt spid="205826">
                                            <p:txEl>
                                              <p:pRg st="4" end="4"/>
                                            </p:txEl>
                                          </p:spTgt>
                                        </p:tgtEl>
                                        <p:attrNameLst>
                                          <p:attrName>ppt_h</p:attrName>
                                        </p:attrNameLst>
                                      </p:cBhvr>
                                      <p:tavLst>
                                        <p:tav tm="0">
                                          <p:val>
                                            <p:strVal val="#ppt_h"/>
                                          </p:val>
                                        </p:tav>
                                        <p:tav tm="100000">
                                          <p:val>
                                            <p:strVal val="#ppt_h"/>
                                          </p:val>
                                        </p:tav>
                                      </p:tavLst>
                                    </p:anim>
                                    <p:anim calcmode="lin" valueType="num">
                                      <p:cBhvr>
                                        <p:cTn id="21" dur="500" decel="50000" fill="hold">
                                          <p:stCondLst>
                                            <p:cond delay="0"/>
                                          </p:stCondLst>
                                        </p:cTn>
                                        <p:tgtEl>
                                          <p:spTgt spid="205826">
                                            <p:txEl>
                                              <p:pRg st="4" end="4"/>
                                            </p:txEl>
                                          </p:spTgt>
                                        </p:tgtEl>
                                        <p:attrNameLst>
                                          <p:attrName>ppt_x</p:attrName>
                                        </p:attrNameLst>
                                      </p:cBhvr>
                                      <p:tavLst>
                                        <p:tav tm="0">
                                          <p:val>
                                            <p:strVal val="#ppt_x+.4"/>
                                          </p:val>
                                        </p:tav>
                                        <p:tav tm="100000">
                                          <p:val>
                                            <p:strVal val="#ppt_x"/>
                                          </p:val>
                                        </p:tav>
                                      </p:tavLst>
                                    </p:anim>
                                    <p:anim calcmode="lin" valueType="num">
                                      <p:cBhvr>
                                        <p:cTn id="22" dur="500" decel="50000" fill="hold">
                                          <p:stCondLst>
                                            <p:cond delay="0"/>
                                          </p:stCondLst>
                                        </p:cTn>
                                        <p:tgtEl>
                                          <p:spTgt spid="205826">
                                            <p:txEl>
                                              <p:pRg st="4" end="4"/>
                                            </p:txEl>
                                          </p:spTgt>
                                        </p:tgtEl>
                                        <p:attrNameLst>
                                          <p:attrName>ppt_y</p:attrName>
                                        </p:attrNameLst>
                                      </p:cBhvr>
                                      <p:tavLst>
                                        <p:tav tm="0">
                                          <p:val>
                                            <p:strVal val="#ppt_y-.2"/>
                                          </p:val>
                                        </p:tav>
                                        <p:tav tm="100000">
                                          <p:val>
                                            <p:strVal val="#ppt_y+.1"/>
                                          </p:val>
                                        </p:tav>
                                      </p:tavLst>
                                    </p:anim>
                                    <p:anim calcmode="lin" valueType="num">
                                      <p:cBhvr>
                                        <p:cTn id="23" dur="500" accel="50000" fill="hold">
                                          <p:stCondLst>
                                            <p:cond delay="500"/>
                                          </p:stCondLst>
                                        </p:cTn>
                                        <p:tgtEl>
                                          <p:spTgt spid="205826">
                                            <p:txEl>
                                              <p:pRg st="4" end="4"/>
                                            </p:txEl>
                                          </p:spTgt>
                                        </p:tgtEl>
                                        <p:attrNameLst>
                                          <p:attrName>ppt_y</p:attrName>
                                        </p:attrNameLst>
                                      </p:cBhvr>
                                      <p:tavLst>
                                        <p:tav tm="0">
                                          <p:val>
                                            <p:strVal val="#ppt_y+.1"/>
                                          </p:val>
                                        </p:tav>
                                        <p:tav tm="100000">
                                          <p:val>
                                            <p:strVal val="#ppt_y"/>
                                          </p:val>
                                        </p:tav>
                                      </p:tavLst>
                                    </p:anim>
                                    <p:animEffect transition="in" filter="fade">
                                      <p:cBhvr>
                                        <p:cTn id="24" dur="1000" decel="50000">
                                          <p:stCondLst>
                                            <p:cond delay="0"/>
                                          </p:stCondLst>
                                        </p:cTn>
                                        <p:tgtEl>
                                          <p:spTgt spid="205826">
                                            <p:txEl>
                                              <p:pRg st="4" end="4"/>
                                            </p:txEl>
                                          </p:spTgt>
                                        </p:tgtEl>
                                      </p:cBhvr>
                                    </p:animEffect>
                                  </p:childTnLst>
                                </p:cTn>
                              </p:par>
                              <p:par>
                                <p:cTn id="25" presetID="25" presetClass="entr" presetSubtype="0" fill="hold" nodeType="withEffect">
                                  <p:stCondLst>
                                    <p:cond delay="0"/>
                                  </p:stCondLst>
                                  <p:childTnLst>
                                    <p:set>
                                      <p:cBhvr>
                                        <p:cTn id="26" dur="1" fill="hold">
                                          <p:stCondLst>
                                            <p:cond delay="0"/>
                                          </p:stCondLst>
                                        </p:cTn>
                                        <p:tgtEl>
                                          <p:spTgt spid="205826">
                                            <p:txEl>
                                              <p:pRg st="5" end="5"/>
                                            </p:txEl>
                                          </p:spTgt>
                                        </p:tgtEl>
                                        <p:attrNameLst>
                                          <p:attrName>style.visibility</p:attrName>
                                        </p:attrNameLst>
                                      </p:cBhvr>
                                      <p:to>
                                        <p:strVal val="visible"/>
                                      </p:to>
                                    </p:set>
                                    <p:anim calcmode="lin" valueType="num">
                                      <p:cBhvr>
                                        <p:cTn id="27" dur="500" decel="50000" fill="hold">
                                          <p:stCondLst>
                                            <p:cond delay="0"/>
                                          </p:stCondLst>
                                        </p:cTn>
                                        <p:tgtEl>
                                          <p:spTgt spid="205826">
                                            <p:txEl>
                                              <p:pRg st="5" end="5"/>
                                            </p:txEl>
                                          </p:spTgt>
                                        </p:tgtEl>
                                        <p:attrNameLst>
                                          <p:attrName>style.rotation</p:attrName>
                                        </p:attrNameLst>
                                      </p:cBhvr>
                                      <p:tavLst>
                                        <p:tav tm="0">
                                          <p:val>
                                            <p:fltVal val="-90"/>
                                          </p:val>
                                        </p:tav>
                                        <p:tav tm="100000">
                                          <p:val>
                                            <p:fltVal val="0"/>
                                          </p:val>
                                        </p:tav>
                                      </p:tavLst>
                                    </p:anim>
                                    <p:anim calcmode="lin" valueType="num">
                                      <p:cBhvr>
                                        <p:cTn id="28" dur="500" decel="50000" fill="hold">
                                          <p:stCondLst>
                                            <p:cond delay="0"/>
                                          </p:stCondLst>
                                        </p:cTn>
                                        <p:tgtEl>
                                          <p:spTgt spid="205826">
                                            <p:txEl>
                                              <p:pRg st="5" end="5"/>
                                            </p:txEl>
                                          </p:spTgt>
                                        </p:tgtEl>
                                        <p:attrNameLst>
                                          <p:attrName>ppt_w</p:attrName>
                                        </p:attrNameLst>
                                      </p:cBhvr>
                                      <p:tavLst>
                                        <p:tav tm="0">
                                          <p:val>
                                            <p:strVal val="#ppt_w"/>
                                          </p:val>
                                        </p:tav>
                                        <p:tav tm="100000">
                                          <p:val>
                                            <p:strVal val="#ppt_w*.05"/>
                                          </p:val>
                                        </p:tav>
                                      </p:tavLst>
                                    </p:anim>
                                    <p:anim calcmode="lin" valueType="num">
                                      <p:cBhvr>
                                        <p:cTn id="29" dur="500" accel="50000" fill="hold">
                                          <p:stCondLst>
                                            <p:cond delay="500"/>
                                          </p:stCondLst>
                                        </p:cTn>
                                        <p:tgtEl>
                                          <p:spTgt spid="205826">
                                            <p:txEl>
                                              <p:pRg st="5" end="5"/>
                                            </p:txEl>
                                          </p:spTgt>
                                        </p:tgtEl>
                                        <p:attrNameLst>
                                          <p:attrName>ppt_w</p:attrName>
                                        </p:attrNameLst>
                                      </p:cBhvr>
                                      <p:tavLst>
                                        <p:tav tm="0">
                                          <p:val>
                                            <p:strVal val="#ppt_w*.05"/>
                                          </p:val>
                                        </p:tav>
                                        <p:tav tm="100000">
                                          <p:val>
                                            <p:strVal val="#ppt_w"/>
                                          </p:val>
                                        </p:tav>
                                      </p:tavLst>
                                    </p:anim>
                                    <p:anim calcmode="lin" valueType="num">
                                      <p:cBhvr>
                                        <p:cTn id="30" dur="1000" fill="hold"/>
                                        <p:tgtEl>
                                          <p:spTgt spid="205826">
                                            <p:txEl>
                                              <p:pRg st="5" end="5"/>
                                            </p:txEl>
                                          </p:spTgt>
                                        </p:tgtEl>
                                        <p:attrNameLst>
                                          <p:attrName>ppt_h</p:attrName>
                                        </p:attrNameLst>
                                      </p:cBhvr>
                                      <p:tavLst>
                                        <p:tav tm="0">
                                          <p:val>
                                            <p:strVal val="#ppt_h"/>
                                          </p:val>
                                        </p:tav>
                                        <p:tav tm="100000">
                                          <p:val>
                                            <p:strVal val="#ppt_h"/>
                                          </p:val>
                                        </p:tav>
                                      </p:tavLst>
                                    </p:anim>
                                    <p:anim calcmode="lin" valueType="num">
                                      <p:cBhvr>
                                        <p:cTn id="31" dur="500" decel="50000" fill="hold">
                                          <p:stCondLst>
                                            <p:cond delay="0"/>
                                          </p:stCondLst>
                                        </p:cTn>
                                        <p:tgtEl>
                                          <p:spTgt spid="205826">
                                            <p:txEl>
                                              <p:pRg st="5" end="5"/>
                                            </p:txEl>
                                          </p:spTgt>
                                        </p:tgtEl>
                                        <p:attrNameLst>
                                          <p:attrName>ppt_x</p:attrName>
                                        </p:attrNameLst>
                                      </p:cBhvr>
                                      <p:tavLst>
                                        <p:tav tm="0">
                                          <p:val>
                                            <p:strVal val="#ppt_x+.4"/>
                                          </p:val>
                                        </p:tav>
                                        <p:tav tm="100000">
                                          <p:val>
                                            <p:strVal val="#ppt_x"/>
                                          </p:val>
                                        </p:tav>
                                      </p:tavLst>
                                    </p:anim>
                                    <p:anim calcmode="lin" valueType="num">
                                      <p:cBhvr>
                                        <p:cTn id="32" dur="500" decel="50000" fill="hold">
                                          <p:stCondLst>
                                            <p:cond delay="0"/>
                                          </p:stCondLst>
                                        </p:cTn>
                                        <p:tgtEl>
                                          <p:spTgt spid="205826">
                                            <p:txEl>
                                              <p:pRg st="5" end="5"/>
                                            </p:txEl>
                                          </p:spTgt>
                                        </p:tgtEl>
                                        <p:attrNameLst>
                                          <p:attrName>ppt_y</p:attrName>
                                        </p:attrNameLst>
                                      </p:cBhvr>
                                      <p:tavLst>
                                        <p:tav tm="0">
                                          <p:val>
                                            <p:strVal val="#ppt_y-.2"/>
                                          </p:val>
                                        </p:tav>
                                        <p:tav tm="100000">
                                          <p:val>
                                            <p:strVal val="#ppt_y+.1"/>
                                          </p:val>
                                        </p:tav>
                                      </p:tavLst>
                                    </p:anim>
                                    <p:anim calcmode="lin" valueType="num">
                                      <p:cBhvr>
                                        <p:cTn id="33" dur="500" accel="50000" fill="hold">
                                          <p:stCondLst>
                                            <p:cond delay="500"/>
                                          </p:stCondLst>
                                        </p:cTn>
                                        <p:tgtEl>
                                          <p:spTgt spid="205826">
                                            <p:txEl>
                                              <p:pRg st="5" end="5"/>
                                            </p:txEl>
                                          </p:spTgt>
                                        </p:tgtEl>
                                        <p:attrNameLst>
                                          <p:attrName>ppt_y</p:attrName>
                                        </p:attrNameLst>
                                      </p:cBhvr>
                                      <p:tavLst>
                                        <p:tav tm="0">
                                          <p:val>
                                            <p:strVal val="#ppt_y+.1"/>
                                          </p:val>
                                        </p:tav>
                                        <p:tav tm="100000">
                                          <p:val>
                                            <p:strVal val="#ppt_y"/>
                                          </p:val>
                                        </p:tav>
                                      </p:tavLst>
                                    </p:anim>
                                    <p:animEffect transition="in" filter="fade">
                                      <p:cBhvr>
                                        <p:cTn id="34" dur="1000" decel="50000">
                                          <p:stCondLst>
                                            <p:cond delay="0"/>
                                          </p:stCondLst>
                                        </p:cTn>
                                        <p:tgtEl>
                                          <p:spTgt spid="205826">
                                            <p:txEl>
                                              <p:pRg st="5" end="5"/>
                                            </p:txEl>
                                          </p:spTgt>
                                        </p:tgtEl>
                                      </p:cBhvr>
                                    </p:animEffect>
                                  </p:childTnLst>
                                </p:cTn>
                              </p:par>
                              <p:par>
                                <p:cTn id="35" presetID="25" presetClass="entr" presetSubtype="0" fill="hold" nodeType="withEffect">
                                  <p:stCondLst>
                                    <p:cond delay="0"/>
                                  </p:stCondLst>
                                  <p:childTnLst>
                                    <p:set>
                                      <p:cBhvr>
                                        <p:cTn id="36" dur="1" fill="hold">
                                          <p:stCondLst>
                                            <p:cond delay="0"/>
                                          </p:stCondLst>
                                        </p:cTn>
                                        <p:tgtEl>
                                          <p:spTgt spid="205826">
                                            <p:txEl>
                                              <p:pRg st="6" end="6"/>
                                            </p:txEl>
                                          </p:spTgt>
                                        </p:tgtEl>
                                        <p:attrNameLst>
                                          <p:attrName>style.visibility</p:attrName>
                                        </p:attrNameLst>
                                      </p:cBhvr>
                                      <p:to>
                                        <p:strVal val="visible"/>
                                      </p:to>
                                    </p:set>
                                    <p:anim calcmode="lin" valueType="num">
                                      <p:cBhvr>
                                        <p:cTn id="37" dur="500" decel="50000" fill="hold">
                                          <p:stCondLst>
                                            <p:cond delay="0"/>
                                          </p:stCondLst>
                                        </p:cTn>
                                        <p:tgtEl>
                                          <p:spTgt spid="205826">
                                            <p:txEl>
                                              <p:pRg st="6" end="6"/>
                                            </p:txEl>
                                          </p:spTgt>
                                        </p:tgtEl>
                                        <p:attrNameLst>
                                          <p:attrName>style.rotation</p:attrName>
                                        </p:attrNameLst>
                                      </p:cBhvr>
                                      <p:tavLst>
                                        <p:tav tm="0">
                                          <p:val>
                                            <p:fltVal val="-90"/>
                                          </p:val>
                                        </p:tav>
                                        <p:tav tm="100000">
                                          <p:val>
                                            <p:fltVal val="0"/>
                                          </p:val>
                                        </p:tav>
                                      </p:tavLst>
                                    </p:anim>
                                    <p:anim calcmode="lin" valueType="num">
                                      <p:cBhvr>
                                        <p:cTn id="38" dur="500" decel="50000" fill="hold">
                                          <p:stCondLst>
                                            <p:cond delay="0"/>
                                          </p:stCondLst>
                                        </p:cTn>
                                        <p:tgtEl>
                                          <p:spTgt spid="205826">
                                            <p:txEl>
                                              <p:pRg st="6" end="6"/>
                                            </p:txEl>
                                          </p:spTgt>
                                        </p:tgtEl>
                                        <p:attrNameLst>
                                          <p:attrName>ppt_w</p:attrName>
                                        </p:attrNameLst>
                                      </p:cBhvr>
                                      <p:tavLst>
                                        <p:tav tm="0">
                                          <p:val>
                                            <p:strVal val="#ppt_w"/>
                                          </p:val>
                                        </p:tav>
                                        <p:tav tm="100000">
                                          <p:val>
                                            <p:strVal val="#ppt_w*.05"/>
                                          </p:val>
                                        </p:tav>
                                      </p:tavLst>
                                    </p:anim>
                                    <p:anim calcmode="lin" valueType="num">
                                      <p:cBhvr>
                                        <p:cTn id="39" dur="500" accel="50000" fill="hold">
                                          <p:stCondLst>
                                            <p:cond delay="500"/>
                                          </p:stCondLst>
                                        </p:cTn>
                                        <p:tgtEl>
                                          <p:spTgt spid="205826">
                                            <p:txEl>
                                              <p:pRg st="6" end="6"/>
                                            </p:txEl>
                                          </p:spTgt>
                                        </p:tgtEl>
                                        <p:attrNameLst>
                                          <p:attrName>ppt_w</p:attrName>
                                        </p:attrNameLst>
                                      </p:cBhvr>
                                      <p:tavLst>
                                        <p:tav tm="0">
                                          <p:val>
                                            <p:strVal val="#ppt_w*.05"/>
                                          </p:val>
                                        </p:tav>
                                        <p:tav tm="100000">
                                          <p:val>
                                            <p:strVal val="#ppt_w"/>
                                          </p:val>
                                        </p:tav>
                                      </p:tavLst>
                                    </p:anim>
                                    <p:anim calcmode="lin" valueType="num">
                                      <p:cBhvr>
                                        <p:cTn id="40" dur="1000" fill="hold"/>
                                        <p:tgtEl>
                                          <p:spTgt spid="205826">
                                            <p:txEl>
                                              <p:pRg st="6" end="6"/>
                                            </p:txEl>
                                          </p:spTgt>
                                        </p:tgtEl>
                                        <p:attrNameLst>
                                          <p:attrName>ppt_h</p:attrName>
                                        </p:attrNameLst>
                                      </p:cBhvr>
                                      <p:tavLst>
                                        <p:tav tm="0">
                                          <p:val>
                                            <p:strVal val="#ppt_h"/>
                                          </p:val>
                                        </p:tav>
                                        <p:tav tm="100000">
                                          <p:val>
                                            <p:strVal val="#ppt_h"/>
                                          </p:val>
                                        </p:tav>
                                      </p:tavLst>
                                    </p:anim>
                                    <p:anim calcmode="lin" valueType="num">
                                      <p:cBhvr>
                                        <p:cTn id="41" dur="500" decel="50000" fill="hold">
                                          <p:stCondLst>
                                            <p:cond delay="0"/>
                                          </p:stCondLst>
                                        </p:cTn>
                                        <p:tgtEl>
                                          <p:spTgt spid="205826">
                                            <p:txEl>
                                              <p:pRg st="6" end="6"/>
                                            </p:txEl>
                                          </p:spTgt>
                                        </p:tgtEl>
                                        <p:attrNameLst>
                                          <p:attrName>ppt_x</p:attrName>
                                        </p:attrNameLst>
                                      </p:cBhvr>
                                      <p:tavLst>
                                        <p:tav tm="0">
                                          <p:val>
                                            <p:strVal val="#ppt_x+.4"/>
                                          </p:val>
                                        </p:tav>
                                        <p:tav tm="100000">
                                          <p:val>
                                            <p:strVal val="#ppt_x"/>
                                          </p:val>
                                        </p:tav>
                                      </p:tavLst>
                                    </p:anim>
                                    <p:anim calcmode="lin" valueType="num">
                                      <p:cBhvr>
                                        <p:cTn id="42" dur="500" decel="50000" fill="hold">
                                          <p:stCondLst>
                                            <p:cond delay="0"/>
                                          </p:stCondLst>
                                        </p:cTn>
                                        <p:tgtEl>
                                          <p:spTgt spid="205826">
                                            <p:txEl>
                                              <p:pRg st="6" end="6"/>
                                            </p:txEl>
                                          </p:spTgt>
                                        </p:tgtEl>
                                        <p:attrNameLst>
                                          <p:attrName>ppt_y</p:attrName>
                                        </p:attrNameLst>
                                      </p:cBhvr>
                                      <p:tavLst>
                                        <p:tav tm="0">
                                          <p:val>
                                            <p:strVal val="#ppt_y-.2"/>
                                          </p:val>
                                        </p:tav>
                                        <p:tav tm="100000">
                                          <p:val>
                                            <p:strVal val="#ppt_y+.1"/>
                                          </p:val>
                                        </p:tav>
                                      </p:tavLst>
                                    </p:anim>
                                    <p:anim calcmode="lin" valueType="num">
                                      <p:cBhvr>
                                        <p:cTn id="43" dur="500" accel="50000" fill="hold">
                                          <p:stCondLst>
                                            <p:cond delay="500"/>
                                          </p:stCondLst>
                                        </p:cTn>
                                        <p:tgtEl>
                                          <p:spTgt spid="205826">
                                            <p:txEl>
                                              <p:pRg st="6" end="6"/>
                                            </p:txEl>
                                          </p:spTgt>
                                        </p:tgtEl>
                                        <p:attrNameLst>
                                          <p:attrName>ppt_y</p:attrName>
                                        </p:attrNameLst>
                                      </p:cBhvr>
                                      <p:tavLst>
                                        <p:tav tm="0">
                                          <p:val>
                                            <p:strVal val="#ppt_y+.1"/>
                                          </p:val>
                                        </p:tav>
                                        <p:tav tm="100000">
                                          <p:val>
                                            <p:strVal val="#ppt_y"/>
                                          </p:val>
                                        </p:tav>
                                      </p:tavLst>
                                    </p:anim>
                                    <p:animEffect transition="in" filter="fade">
                                      <p:cBhvr>
                                        <p:cTn id="44" dur="1000" decel="50000">
                                          <p:stCondLst>
                                            <p:cond delay="0"/>
                                          </p:stCondLst>
                                        </p:cTn>
                                        <p:tgtEl>
                                          <p:spTgt spid="205826">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6850" name="Rectangle 2"/>
          <p:cNvSpPr>
            <a:spLocks noGrp="1" noChangeArrowheads="1"/>
          </p:cNvSpPr>
          <p:nvPr>
            <p:ph type="body" idx="4294967295"/>
          </p:nvPr>
        </p:nvSpPr>
        <p:spPr>
          <a:xfrm>
            <a:off x="179388" y="457200"/>
            <a:ext cx="8785225" cy="5257800"/>
          </a:xfrm>
        </p:spPr>
        <p:txBody>
          <a:bodyPr>
            <a:normAutofit fontScale="92500"/>
          </a:bodyPr>
          <a:lstStyle/>
          <a:p>
            <a:pPr marL="609600" indent="-609600">
              <a:lnSpc>
                <a:spcPct val="80000"/>
              </a:lnSpc>
              <a:buFontTx/>
              <a:buNone/>
            </a:pPr>
            <a:r>
              <a:rPr lang="sr-Latn-CS" sz="4800" b="1" smtClean="0">
                <a:effectLst>
                  <a:outerShdw blurRad="38100" dist="38100" dir="2700000" algn="tl">
                    <a:srgbClr val="C0C0C0"/>
                  </a:outerShdw>
                </a:effectLst>
              </a:rPr>
              <a:t>	</a:t>
            </a:r>
            <a:endParaRPr lang="sr-Cyrl-CS" sz="4800" b="1" smtClean="0">
              <a:effectLst>
                <a:outerShdw blurRad="38100" dist="38100" dir="2700000" algn="tl">
                  <a:srgbClr val="C0C0C0"/>
                </a:outerShdw>
              </a:effectLst>
            </a:endParaRPr>
          </a:p>
          <a:p>
            <a:pPr marL="609600" indent="-609600">
              <a:lnSpc>
                <a:spcPct val="120000"/>
              </a:lnSpc>
              <a:buFontTx/>
              <a:buNone/>
            </a:pPr>
            <a:r>
              <a:rPr lang="sr-Latn-CS" sz="2400" b="1" smtClean="0">
                <a:effectLst>
                  <a:outerShdw blurRad="38100" dist="38100" dir="2700000" algn="tl">
                    <a:srgbClr val="C0C0C0"/>
                  </a:outerShdw>
                </a:effectLst>
              </a:rPr>
              <a:t>Хигијенско - санитарни надзор</a:t>
            </a:r>
            <a:r>
              <a:rPr lang="sr-Latn-CS" sz="2400" b="1" i="1" smtClean="0">
                <a:solidFill>
                  <a:srgbClr val="FFCC00"/>
                </a:solidFill>
                <a:effectLst>
                  <a:outerShdw blurRad="38100" dist="38100" dir="2700000" algn="tl">
                    <a:srgbClr val="C0C0C0"/>
                  </a:outerShdw>
                </a:effectLst>
              </a:rPr>
              <a:t> </a:t>
            </a:r>
            <a:r>
              <a:rPr lang="sr-Latn-CS" sz="2400" smtClean="0">
                <a:effectLst>
                  <a:outerShdw blurRad="38100" dist="38100" dir="2700000" algn="tl">
                    <a:srgbClr val="C0C0C0"/>
                  </a:outerShdw>
                </a:effectLst>
              </a:rPr>
              <a:t>над болничким инфекцијама је посебан облик надзора над средином у којој се оболели налази, а који се организује и спроводи од стране посебно оспособљених кадрова у здравственим установама и може се дефинисати као стално прикупљање, обрада, упоређивање, тумачење и достављање података о хигијенско-санитарним условима средине са предлагањем мера за њено побољшање. </a:t>
            </a:r>
            <a:endParaRPr lang="sr-Cyrl-CS" sz="2400" smtClean="0">
              <a:effectLst>
                <a:outerShdw blurRad="38100" dist="38100" dir="2700000" algn="tl">
                  <a:srgbClr val="C0C0C0"/>
                </a:outerShdw>
              </a:effectLst>
            </a:endParaRPr>
          </a:p>
          <a:p>
            <a:pPr marL="609600" indent="-609600">
              <a:lnSpc>
                <a:spcPct val="120000"/>
              </a:lnSpc>
              <a:buFontTx/>
              <a:buNone/>
            </a:pPr>
            <a:r>
              <a:rPr lang="ru-RU" sz="2400" smtClean="0">
                <a:effectLst>
                  <a:outerShdw blurRad="38100" dist="38100" dir="2700000" algn="tl">
                    <a:srgbClr val="C0C0C0"/>
                  </a:outerShdw>
                </a:effectLst>
              </a:rPr>
              <a:t>Основни циљ хигијенско – санитарног надзора је побољшање спровођења општих хигијенско-санитарних мера и уклањање познатих фактора ризика из средине за настанак болничких инфекција.</a:t>
            </a:r>
            <a:r>
              <a:rPr lang="ru-RU" sz="2400" b="1" smtClean="0">
                <a:effectLst>
                  <a:outerShdw blurRad="38100" dist="38100" dir="2700000" algn="tl">
                    <a:srgbClr val="C0C0C0"/>
                  </a:outerShdw>
                </a:effectLst>
              </a:rPr>
              <a:t> </a:t>
            </a:r>
            <a:endParaRPr lang="sr-Latn-CS" sz="2000" b="1" smtClean="0">
              <a:effectLst>
                <a:outerShdw blurRad="38100" dist="38100" dir="2700000" algn="tl">
                  <a:srgbClr val="C0C0C0"/>
                </a:outerShdw>
              </a:effectLst>
            </a:endParaRPr>
          </a:p>
          <a:p>
            <a:pPr marL="609600" indent="-609600">
              <a:lnSpc>
                <a:spcPct val="80000"/>
              </a:lnSpc>
            </a:pPr>
            <a:endParaRPr lang="en-US" sz="2000" b="1" smtClean="0">
              <a:effectLst>
                <a:outerShdw blurRad="38100" dist="38100" dir="2700000" algn="tl">
                  <a:srgbClr val="C0C0C0"/>
                </a:outerShdw>
              </a:effectLst>
            </a:endParaRPr>
          </a:p>
        </p:txBody>
      </p:sp>
    </p:spTree>
  </p:cSld>
  <p:clrMapOvr>
    <a:masterClrMapping/>
  </p:clrMapOvr>
  <p:transition/>
  <p:timing>
    <p:tnLst>
      <p:par>
        <p:cTn id="1" dur="indefinite" restart="never" nodeType="tmRoot"/>
      </p:par>
    </p:tnLst>
  </p:timing>
</p:sld>
</file>

<file path=ppt/slides/slide9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7874" name="Rectangle 2"/>
          <p:cNvSpPr>
            <a:spLocks noGrp="1" noChangeArrowheads="1"/>
          </p:cNvSpPr>
          <p:nvPr>
            <p:ph type="body" idx="4294967295"/>
          </p:nvPr>
        </p:nvSpPr>
        <p:spPr>
          <a:xfrm>
            <a:off x="533400" y="1447800"/>
            <a:ext cx="7924800" cy="4495800"/>
          </a:xfrm>
        </p:spPr>
        <p:txBody>
          <a:bodyPr/>
          <a:lstStyle/>
          <a:p>
            <a:pPr marL="609600" indent="-609600">
              <a:buFontTx/>
              <a:buNone/>
            </a:pPr>
            <a:r>
              <a:rPr lang="sr-Latn-CS" b="1" smtClean="0">
                <a:effectLst>
                  <a:outerShdw blurRad="38100" dist="38100" dir="2700000" algn="tl">
                    <a:srgbClr val="C0C0C0"/>
                  </a:outerShdw>
                </a:effectLst>
              </a:rPr>
              <a:t>	</a:t>
            </a:r>
            <a:endParaRPr lang="sr-Cyrl-CS" b="1" smtClean="0">
              <a:effectLst>
                <a:outerShdw blurRad="38100" dist="38100" dir="2700000" algn="tl">
                  <a:srgbClr val="C0C0C0"/>
                </a:outerShdw>
              </a:effectLst>
            </a:endParaRPr>
          </a:p>
          <a:p>
            <a:pPr marL="609600" indent="-609600">
              <a:buFontTx/>
              <a:buNone/>
            </a:pPr>
            <a:r>
              <a:rPr lang="sr-Latn-CS" sz="2400" b="1" smtClean="0">
                <a:effectLst>
                  <a:outerShdw blurRad="38100" dist="38100" dir="2700000" algn="tl">
                    <a:srgbClr val="C0C0C0"/>
                  </a:outerShdw>
                </a:effectLst>
              </a:rPr>
              <a:t>Садржај надзора</a:t>
            </a:r>
            <a:r>
              <a:rPr lang="ru-RU" sz="2400" smtClean="0">
                <a:effectLst>
                  <a:outerShdw blurRad="38100" dist="38100" dir="2700000" algn="tl">
                    <a:srgbClr val="C0C0C0"/>
                  </a:outerShdw>
                </a:effectLst>
              </a:rPr>
              <a:t>:</a:t>
            </a:r>
            <a:endParaRPr lang="sr-Cyrl-CS" sz="2400" smtClean="0">
              <a:effectLst>
                <a:outerShdw blurRad="38100" dist="38100" dir="2700000" algn="tl">
                  <a:srgbClr val="C0C0C0"/>
                </a:outerShdw>
              </a:effectLst>
            </a:endParaRPr>
          </a:p>
          <a:p>
            <a:pPr marL="1409700" lvl="2" indent="-609600"/>
            <a:endParaRPr lang="sr-Cyrl-CS" sz="2800" b="1" smtClean="0">
              <a:effectLst>
                <a:outerShdw blurRad="38100" dist="38100" dir="2700000" algn="tl">
                  <a:srgbClr val="C0C0C0"/>
                </a:outerShdw>
              </a:effectLst>
            </a:endParaRPr>
          </a:p>
          <a:p>
            <a:pPr marL="1409700" lvl="2" indent="-609600">
              <a:lnSpc>
                <a:spcPct val="120000"/>
              </a:lnSpc>
            </a:pPr>
            <a:r>
              <a:rPr lang="sr-Cyrl-CS" sz="2000" b="1" smtClean="0">
                <a:effectLst>
                  <a:outerShdw blurRad="38100" dist="38100" dir="2700000" algn="tl">
                    <a:srgbClr val="C0C0C0"/>
                  </a:outerShdw>
                </a:effectLst>
              </a:rPr>
              <a:t>к</a:t>
            </a:r>
            <a:r>
              <a:rPr lang="sr-Latn-CS" sz="2000" b="1" smtClean="0">
                <a:effectLst>
                  <a:outerShdw blurRad="38100" dist="38100" dir="2700000" algn="tl">
                    <a:srgbClr val="C0C0C0"/>
                  </a:outerShdw>
                </a:effectLst>
              </a:rPr>
              <a:t>онтрола општих хигијенско</a:t>
            </a:r>
            <a:r>
              <a:rPr lang="ru-RU" sz="2000" b="1" smtClean="0">
                <a:effectLst>
                  <a:outerShdw blurRad="38100" dist="38100" dir="2700000" algn="tl">
                    <a:srgbClr val="C0C0C0"/>
                  </a:outerShdw>
                </a:effectLst>
              </a:rPr>
              <a:t>-</a:t>
            </a:r>
            <a:r>
              <a:rPr lang="sr-Latn-CS" sz="2000" b="1" smtClean="0">
                <a:effectLst>
                  <a:outerShdw blurRad="38100" dist="38100" dir="2700000" algn="tl">
                    <a:srgbClr val="C0C0C0"/>
                  </a:outerShdw>
                </a:effectLst>
              </a:rPr>
              <a:t>санитарних услова средине</a:t>
            </a:r>
            <a:endParaRPr lang="sr-Cyrl-CS" sz="2000" b="1" smtClean="0">
              <a:effectLst>
                <a:outerShdw blurRad="38100" dist="38100" dir="2700000" algn="tl">
                  <a:srgbClr val="C0C0C0"/>
                </a:outerShdw>
              </a:effectLst>
            </a:endParaRPr>
          </a:p>
          <a:p>
            <a:pPr marL="1409700" lvl="2" indent="-609600">
              <a:lnSpc>
                <a:spcPct val="120000"/>
              </a:lnSpc>
            </a:pPr>
            <a:r>
              <a:rPr lang="sr-Cyrl-CS" sz="2000" b="1" smtClean="0">
                <a:effectLst>
                  <a:outerShdw blurRad="38100" dist="38100" dir="2700000" algn="tl">
                    <a:srgbClr val="C0C0C0"/>
                  </a:outerShdw>
                </a:effectLst>
              </a:rPr>
              <a:t>к</a:t>
            </a:r>
            <a:r>
              <a:rPr lang="sr-Latn-CS" sz="2000" b="1" smtClean="0">
                <a:effectLst>
                  <a:outerShdw blurRad="38100" dist="38100" dir="2700000" algn="tl">
                    <a:srgbClr val="C0C0C0"/>
                  </a:outerShdw>
                </a:effectLst>
              </a:rPr>
              <a:t>онтрола спровођења општих мера спречавања и сузбијања болничких инфекција</a:t>
            </a:r>
            <a:endParaRPr lang="sr-Cyrl-CS" sz="2000" b="1" smtClean="0">
              <a:effectLst>
                <a:outerShdw blurRad="38100" dist="38100" dir="2700000" algn="tl">
                  <a:srgbClr val="C0C0C0"/>
                </a:outerShdw>
              </a:effectLst>
            </a:endParaRPr>
          </a:p>
          <a:p>
            <a:pPr marL="1409700" lvl="2" indent="-609600">
              <a:lnSpc>
                <a:spcPct val="120000"/>
              </a:lnSpc>
            </a:pPr>
            <a:r>
              <a:rPr lang="sr-Cyrl-CS" sz="2000" b="1" smtClean="0">
                <a:effectLst>
                  <a:outerShdw blurRad="38100" dist="38100" dir="2700000" algn="tl">
                    <a:srgbClr val="C0C0C0"/>
                  </a:outerShdw>
                </a:effectLst>
              </a:rPr>
              <a:t>м</a:t>
            </a:r>
            <a:r>
              <a:rPr lang="sr-Latn-CS" sz="2000" b="1" smtClean="0">
                <a:effectLst>
                  <a:outerShdw blurRad="38100" dist="38100" dir="2700000" algn="tl">
                    <a:srgbClr val="C0C0C0"/>
                  </a:outerShdw>
                </a:effectLst>
              </a:rPr>
              <a:t>икробиолошко испитивање за разјашњавање хигијенско</a:t>
            </a:r>
            <a:r>
              <a:rPr lang="ru-RU" sz="2000" b="1" smtClean="0">
                <a:effectLst>
                  <a:outerShdw blurRad="38100" dist="38100" dir="2700000" algn="tl">
                    <a:srgbClr val="C0C0C0"/>
                  </a:outerShdw>
                </a:effectLst>
              </a:rPr>
              <a:t>-</a:t>
            </a:r>
            <a:r>
              <a:rPr lang="sr-Latn-CS" sz="2000" b="1" smtClean="0">
                <a:effectLst>
                  <a:outerShdw blurRad="38100" dist="38100" dir="2700000" algn="tl">
                    <a:srgbClr val="C0C0C0"/>
                  </a:outerShdw>
                </a:effectLst>
              </a:rPr>
              <a:t>санитарних проблема</a:t>
            </a:r>
            <a:endParaRPr lang="sr-Cyrl-CS" sz="2000" b="1" smtClean="0">
              <a:effectLst>
                <a:outerShdw blurRad="38100" dist="38100" dir="2700000" algn="tl">
                  <a:srgbClr val="C0C0C0"/>
                </a:outerShdw>
              </a:effectLst>
            </a:endParaRPr>
          </a:p>
          <a:p>
            <a:pPr marL="1409700" lvl="2" indent="-609600">
              <a:lnSpc>
                <a:spcPct val="120000"/>
              </a:lnSpc>
            </a:pPr>
            <a:r>
              <a:rPr lang="sr-Cyrl-CS" sz="2000" b="1" smtClean="0">
                <a:effectLst>
                  <a:outerShdw blurRad="38100" dist="38100" dir="2700000" algn="tl">
                    <a:srgbClr val="C0C0C0"/>
                  </a:outerShdw>
                </a:effectLst>
              </a:rPr>
              <a:t>п</a:t>
            </a:r>
            <a:r>
              <a:rPr lang="sr-Latn-CS" sz="2000" b="1" smtClean="0">
                <a:effectLst>
                  <a:outerShdw blurRad="38100" dist="38100" dir="2700000" algn="tl">
                    <a:srgbClr val="C0C0C0"/>
                  </a:outerShdw>
                </a:effectLst>
              </a:rPr>
              <a:t>редлагање мера за решавање хигијенско</a:t>
            </a:r>
            <a:r>
              <a:rPr lang="ru-RU" sz="2000" b="1" smtClean="0">
                <a:effectLst>
                  <a:outerShdw blurRad="38100" dist="38100" dir="2700000" algn="tl">
                    <a:srgbClr val="C0C0C0"/>
                  </a:outerShdw>
                </a:effectLst>
              </a:rPr>
              <a:t>-</a:t>
            </a:r>
            <a:r>
              <a:rPr lang="sr-Latn-CS" sz="2000" b="1" smtClean="0">
                <a:effectLst>
                  <a:outerShdw blurRad="38100" dist="38100" dir="2700000" algn="tl">
                    <a:srgbClr val="C0C0C0"/>
                  </a:outerShdw>
                </a:effectLst>
              </a:rPr>
              <a:t>санитарних проблема</a:t>
            </a:r>
            <a:endParaRPr lang="en-US" sz="2000" b="1" smtClean="0">
              <a:effectLst>
                <a:outerShdw blurRad="38100" dist="38100" dir="2700000" algn="tl">
                  <a:srgbClr val="C0C0C0"/>
                </a:outerShdw>
              </a:effectLst>
            </a:endParaRP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30" presetClass="entr" presetSubtype="0" fill="hold" nodeType="withEffect">
                                  <p:stCondLst>
                                    <p:cond delay="0"/>
                                  </p:stCondLst>
                                  <p:childTnLst>
                                    <p:set>
                                      <p:cBhvr>
                                        <p:cTn id="6" dur="1" fill="hold">
                                          <p:stCondLst>
                                            <p:cond delay="0"/>
                                          </p:stCondLst>
                                        </p:cTn>
                                        <p:tgtEl>
                                          <p:spTgt spid="207874">
                                            <p:txEl>
                                              <p:pRg st="3" end="3"/>
                                            </p:txEl>
                                          </p:spTgt>
                                        </p:tgtEl>
                                        <p:attrNameLst>
                                          <p:attrName>style.visibility</p:attrName>
                                        </p:attrNameLst>
                                      </p:cBhvr>
                                      <p:to>
                                        <p:strVal val="visible"/>
                                      </p:to>
                                    </p:set>
                                    <p:animEffect transition="in" filter="fade">
                                      <p:cBhvr>
                                        <p:cTn id="7" dur="800" decel="100000"/>
                                        <p:tgtEl>
                                          <p:spTgt spid="207874">
                                            <p:txEl>
                                              <p:pRg st="3" end="3"/>
                                            </p:txEl>
                                          </p:spTgt>
                                        </p:tgtEl>
                                      </p:cBhvr>
                                    </p:animEffect>
                                    <p:anim calcmode="lin" valueType="num">
                                      <p:cBhvr>
                                        <p:cTn id="8" dur="800" decel="100000" fill="hold"/>
                                        <p:tgtEl>
                                          <p:spTgt spid="207874">
                                            <p:txEl>
                                              <p:pRg st="3" end="3"/>
                                            </p:txEl>
                                          </p:spTgt>
                                        </p:tgtEl>
                                        <p:attrNameLst>
                                          <p:attrName>style.rotation</p:attrName>
                                        </p:attrNameLst>
                                      </p:cBhvr>
                                      <p:tavLst>
                                        <p:tav tm="0">
                                          <p:val>
                                            <p:fltVal val="-90"/>
                                          </p:val>
                                        </p:tav>
                                        <p:tav tm="100000">
                                          <p:val>
                                            <p:fltVal val="0"/>
                                          </p:val>
                                        </p:tav>
                                      </p:tavLst>
                                    </p:anim>
                                    <p:anim calcmode="lin" valueType="num">
                                      <p:cBhvr>
                                        <p:cTn id="9" dur="800" decel="100000" fill="hold"/>
                                        <p:tgtEl>
                                          <p:spTgt spid="207874">
                                            <p:txEl>
                                              <p:pRg st="3" end="3"/>
                                            </p:txEl>
                                          </p:spTgt>
                                        </p:tgtEl>
                                        <p:attrNameLst>
                                          <p:attrName>ppt_x</p:attrName>
                                        </p:attrNameLst>
                                      </p:cBhvr>
                                      <p:tavLst>
                                        <p:tav tm="0">
                                          <p:val>
                                            <p:strVal val="#ppt_x+0.4"/>
                                          </p:val>
                                        </p:tav>
                                        <p:tav tm="100000">
                                          <p:val>
                                            <p:strVal val="#ppt_x-0.05"/>
                                          </p:val>
                                        </p:tav>
                                      </p:tavLst>
                                    </p:anim>
                                    <p:anim calcmode="lin" valueType="num">
                                      <p:cBhvr>
                                        <p:cTn id="10" dur="800" decel="100000" fill="hold"/>
                                        <p:tgtEl>
                                          <p:spTgt spid="207874">
                                            <p:txEl>
                                              <p:pRg st="3" end="3"/>
                                            </p:txEl>
                                          </p:spTgt>
                                        </p:tgtEl>
                                        <p:attrNameLst>
                                          <p:attrName>ppt_y</p:attrName>
                                        </p:attrNameLst>
                                      </p:cBhvr>
                                      <p:tavLst>
                                        <p:tav tm="0">
                                          <p:val>
                                            <p:strVal val="#ppt_y-0.4"/>
                                          </p:val>
                                        </p:tav>
                                        <p:tav tm="100000">
                                          <p:val>
                                            <p:strVal val="#ppt_y+0.1"/>
                                          </p:val>
                                        </p:tav>
                                      </p:tavLst>
                                    </p:anim>
                                    <p:anim calcmode="lin" valueType="num">
                                      <p:cBhvr>
                                        <p:cTn id="11" dur="200" accel="100000" fill="hold">
                                          <p:stCondLst>
                                            <p:cond delay="800"/>
                                          </p:stCondLst>
                                        </p:cTn>
                                        <p:tgtEl>
                                          <p:spTgt spid="207874">
                                            <p:txEl>
                                              <p:pRg st="3" end="3"/>
                                            </p:txEl>
                                          </p:spTgt>
                                        </p:tgtEl>
                                        <p:attrNameLst>
                                          <p:attrName>ppt_x</p:attrName>
                                        </p:attrNameLst>
                                      </p:cBhvr>
                                      <p:tavLst>
                                        <p:tav tm="0">
                                          <p:val>
                                            <p:strVal val="#ppt_x-0.05"/>
                                          </p:val>
                                        </p:tav>
                                        <p:tav tm="100000">
                                          <p:val>
                                            <p:strVal val="#ppt_x"/>
                                          </p:val>
                                        </p:tav>
                                      </p:tavLst>
                                    </p:anim>
                                    <p:anim calcmode="lin" valueType="num">
                                      <p:cBhvr>
                                        <p:cTn id="12" dur="200" accel="100000" fill="hold">
                                          <p:stCondLst>
                                            <p:cond delay="800"/>
                                          </p:stCondLst>
                                        </p:cTn>
                                        <p:tgtEl>
                                          <p:spTgt spid="207874">
                                            <p:txEl>
                                              <p:pRg st="3" end="3"/>
                                            </p:txEl>
                                          </p:spTgt>
                                        </p:tgtEl>
                                        <p:attrNameLst>
                                          <p:attrName>ppt_y</p:attrName>
                                        </p:attrNameLst>
                                      </p:cBhvr>
                                      <p:tavLst>
                                        <p:tav tm="0">
                                          <p:val>
                                            <p:strVal val="#ppt_y+0.1"/>
                                          </p:val>
                                        </p:tav>
                                        <p:tav tm="100000">
                                          <p:val>
                                            <p:strVal val="#ppt_y"/>
                                          </p:val>
                                        </p:tav>
                                      </p:tavLst>
                                    </p:anim>
                                  </p:childTnLst>
                                </p:cTn>
                              </p:par>
                            </p:childTnLst>
                          </p:cTn>
                        </p:par>
                        <p:par>
                          <p:cTn id="13" fill="hold" nodeType="afterGroup">
                            <p:stCondLst>
                              <p:cond delay="1000"/>
                            </p:stCondLst>
                            <p:childTnLst>
                              <p:par>
                                <p:cTn id="14" presetID="30" presetClass="entr" presetSubtype="0" fill="hold" nodeType="afterEffect">
                                  <p:stCondLst>
                                    <p:cond delay="0"/>
                                  </p:stCondLst>
                                  <p:childTnLst>
                                    <p:set>
                                      <p:cBhvr>
                                        <p:cTn id="15" dur="1" fill="hold">
                                          <p:stCondLst>
                                            <p:cond delay="0"/>
                                          </p:stCondLst>
                                        </p:cTn>
                                        <p:tgtEl>
                                          <p:spTgt spid="207874">
                                            <p:txEl>
                                              <p:pRg st="4" end="4"/>
                                            </p:txEl>
                                          </p:spTgt>
                                        </p:tgtEl>
                                        <p:attrNameLst>
                                          <p:attrName>style.visibility</p:attrName>
                                        </p:attrNameLst>
                                      </p:cBhvr>
                                      <p:to>
                                        <p:strVal val="visible"/>
                                      </p:to>
                                    </p:set>
                                    <p:animEffect transition="in" filter="fade">
                                      <p:cBhvr>
                                        <p:cTn id="16" dur="800" decel="100000"/>
                                        <p:tgtEl>
                                          <p:spTgt spid="207874">
                                            <p:txEl>
                                              <p:pRg st="4" end="4"/>
                                            </p:txEl>
                                          </p:spTgt>
                                        </p:tgtEl>
                                      </p:cBhvr>
                                    </p:animEffect>
                                    <p:anim calcmode="lin" valueType="num">
                                      <p:cBhvr>
                                        <p:cTn id="17" dur="800" decel="100000" fill="hold"/>
                                        <p:tgtEl>
                                          <p:spTgt spid="207874">
                                            <p:txEl>
                                              <p:pRg st="4" end="4"/>
                                            </p:txEl>
                                          </p:spTgt>
                                        </p:tgtEl>
                                        <p:attrNameLst>
                                          <p:attrName>style.rotation</p:attrName>
                                        </p:attrNameLst>
                                      </p:cBhvr>
                                      <p:tavLst>
                                        <p:tav tm="0">
                                          <p:val>
                                            <p:fltVal val="-90"/>
                                          </p:val>
                                        </p:tav>
                                        <p:tav tm="100000">
                                          <p:val>
                                            <p:fltVal val="0"/>
                                          </p:val>
                                        </p:tav>
                                      </p:tavLst>
                                    </p:anim>
                                    <p:anim calcmode="lin" valueType="num">
                                      <p:cBhvr>
                                        <p:cTn id="18" dur="800" decel="100000" fill="hold"/>
                                        <p:tgtEl>
                                          <p:spTgt spid="207874">
                                            <p:txEl>
                                              <p:pRg st="4" end="4"/>
                                            </p:txEl>
                                          </p:spTgt>
                                        </p:tgtEl>
                                        <p:attrNameLst>
                                          <p:attrName>ppt_x</p:attrName>
                                        </p:attrNameLst>
                                      </p:cBhvr>
                                      <p:tavLst>
                                        <p:tav tm="0">
                                          <p:val>
                                            <p:strVal val="#ppt_x+0.4"/>
                                          </p:val>
                                        </p:tav>
                                        <p:tav tm="100000">
                                          <p:val>
                                            <p:strVal val="#ppt_x-0.05"/>
                                          </p:val>
                                        </p:tav>
                                      </p:tavLst>
                                    </p:anim>
                                    <p:anim calcmode="lin" valueType="num">
                                      <p:cBhvr>
                                        <p:cTn id="19" dur="800" decel="100000" fill="hold"/>
                                        <p:tgtEl>
                                          <p:spTgt spid="207874">
                                            <p:txEl>
                                              <p:pRg st="4" end="4"/>
                                            </p:txEl>
                                          </p:spTgt>
                                        </p:tgtEl>
                                        <p:attrNameLst>
                                          <p:attrName>ppt_y</p:attrName>
                                        </p:attrNameLst>
                                      </p:cBhvr>
                                      <p:tavLst>
                                        <p:tav tm="0">
                                          <p:val>
                                            <p:strVal val="#ppt_y-0.4"/>
                                          </p:val>
                                        </p:tav>
                                        <p:tav tm="100000">
                                          <p:val>
                                            <p:strVal val="#ppt_y+0.1"/>
                                          </p:val>
                                        </p:tav>
                                      </p:tavLst>
                                    </p:anim>
                                    <p:anim calcmode="lin" valueType="num">
                                      <p:cBhvr>
                                        <p:cTn id="20" dur="200" accel="100000" fill="hold">
                                          <p:stCondLst>
                                            <p:cond delay="800"/>
                                          </p:stCondLst>
                                        </p:cTn>
                                        <p:tgtEl>
                                          <p:spTgt spid="207874">
                                            <p:txEl>
                                              <p:pRg st="4" end="4"/>
                                            </p:txEl>
                                          </p:spTgt>
                                        </p:tgtEl>
                                        <p:attrNameLst>
                                          <p:attrName>ppt_x</p:attrName>
                                        </p:attrNameLst>
                                      </p:cBhvr>
                                      <p:tavLst>
                                        <p:tav tm="0">
                                          <p:val>
                                            <p:strVal val="#ppt_x-0.05"/>
                                          </p:val>
                                        </p:tav>
                                        <p:tav tm="100000">
                                          <p:val>
                                            <p:strVal val="#ppt_x"/>
                                          </p:val>
                                        </p:tav>
                                      </p:tavLst>
                                    </p:anim>
                                    <p:anim calcmode="lin" valueType="num">
                                      <p:cBhvr>
                                        <p:cTn id="21" dur="200" accel="100000" fill="hold">
                                          <p:stCondLst>
                                            <p:cond delay="800"/>
                                          </p:stCondLst>
                                        </p:cTn>
                                        <p:tgtEl>
                                          <p:spTgt spid="207874">
                                            <p:txEl>
                                              <p:pRg st="4" end="4"/>
                                            </p:txEl>
                                          </p:spTgt>
                                        </p:tgtEl>
                                        <p:attrNameLst>
                                          <p:attrName>ppt_y</p:attrName>
                                        </p:attrNameLst>
                                      </p:cBhvr>
                                      <p:tavLst>
                                        <p:tav tm="0">
                                          <p:val>
                                            <p:strVal val="#ppt_y+0.1"/>
                                          </p:val>
                                        </p:tav>
                                        <p:tav tm="100000">
                                          <p:val>
                                            <p:strVal val="#ppt_y"/>
                                          </p:val>
                                        </p:tav>
                                      </p:tavLst>
                                    </p:anim>
                                  </p:childTnLst>
                                </p:cTn>
                              </p:par>
                            </p:childTnLst>
                          </p:cTn>
                        </p:par>
                        <p:par>
                          <p:cTn id="22" fill="hold" nodeType="afterGroup">
                            <p:stCondLst>
                              <p:cond delay="2000"/>
                            </p:stCondLst>
                            <p:childTnLst>
                              <p:par>
                                <p:cTn id="23" presetID="30" presetClass="entr" presetSubtype="0" fill="hold" nodeType="afterEffect">
                                  <p:stCondLst>
                                    <p:cond delay="0"/>
                                  </p:stCondLst>
                                  <p:childTnLst>
                                    <p:set>
                                      <p:cBhvr>
                                        <p:cTn id="24" dur="1" fill="hold">
                                          <p:stCondLst>
                                            <p:cond delay="0"/>
                                          </p:stCondLst>
                                        </p:cTn>
                                        <p:tgtEl>
                                          <p:spTgt spid="207874">
                                            <p:txEl>
                                              <p:pRg st="5" end="5"/>
                                            </p:txEl>
                                          </p:spTgt>
                                        </p:tgtEl>
                                        <p:attrNameLst>
                                          <p:attrName>style.visibility</p:attrName>
                                        </p:attrNameLst>
                                      </p:cBhvr>
                                      <p:to>
                                        <p:strVal val="visible"/>
                                      </p:to>
                                    </p:set>
                                    <p:animEffect transition="in" filter="fade">
                                      <p:cBhvr>
                                        <p:cTn id="25" dur="800" decel="100000"/>
                                        <p:tgtEl>
                                          <p:spTgt spid="207874">
                                            <p:txEl>
                                              <p:pRg st="5" end="5"/>
                                            </p:txEl>
                                          </p:spTgt>
                                        </p:tgtEl>
                                      </p:cBhvr>
                                    </p:animEffect>
                                    <p:anim calcmode="lin" valueType="num">
                                      <p:cBhvr>
                                        <p:cTn id="26" dur="800" decel="100000" fill="hold"/>
                                        <p:tgtEl>
                                          <p:spTgt spid="207874">
                                            <p:txEl>
                                              <p:pRg st="5" end="5"/>
                                            </p:txEl>
                                          </p:spTgt>
                                        </p:tgtEl>
                                        <p:attrNameLst>
                                          <p:attrName>style.rotation</p:attrName>
                                        </p:attrNameLst>
                                      </p:cBhvr>
                                      <p:tavLst>
                                        <p:tav tm="0">
                                          <p:val>
                                            <p:fltVal val="-90"/>
                                          </p:val>
                                        </p:tav>
                                        <p:tav tm="100000">
                                          <p:val>
                                            <p:fltVal val="0"/>
                                          </p:val>
                                        </p:tav>
                                      </p:tavLst>
                                    </p:anim>
                                    <p:anim calcmode="lin" valueType="num">
                                      <p:cBhvr>
                                        <p:cTn id="27" dur="800" decel="100000" fill="hold"/>
                                        <p:tgtEl>
                                          <p:spTgt spid="207874">
                                            <p:txEl>
                                              <p:pRg st="5" end="5"/>
                                            </p:txEl>
                                          </p:spTgt>
                                        </p:tgtEl>
                                        <p:attrNameLst>
                                          <p:attrName>ppt_x</p:attrName>
                                        </p:attrNameLst>
                                      </p:cBhvr>
                                      <p:tavLst>
                                        <p:tav tm="0">
                                          <p:val>
                                            <p:strVal val="#ppt_x+0.4"/>
                                          </p:val>
                                        </p:tav>
                                        <p:tav tm="100000">
                                          <p:val>
                                            <p:strVal val="#ppt_x-0.05"/>
                                          </p:val>
                                        </p:tav>
                                      </p:tavLst>
                                    </p:anim>
                                    <p:anim calcmode="lin" valueType="num">
                                      <p:cBhvr>
                                        <p:cTn id="28" dur="800" decel="100000" fill="hold"/>
                                        <p:tgtEl>
                                          <p:spTgt spid="207874">
                                            <p:txEl>
                                              <p:pRg st="5" end="5"/>
                                            </p:txEl>
                                          </p:spTgt>
                                        </p:tgtEl>
                                        <p:attrNameLst>
                                          <p:attrName>ppt_y</p:attrName>
                                        </p:attrNameLst>
                                      </p:cBhvr>
                                      <p:tavLst>
                                        <p:tav tm="0">
                                          <p:val>
                                            <p:strVal val="#ppt_y-0.4"/>
                                          </p:val>
                                        </p:tav>
                                        <p:tav tm="100000">
                                          <p:val>
                                            <p:strVal val="#ppt_y+0.1"/>
                                          </p:val>
                                        </p:tav>
                                      </p:tavLst>
                                    </p:anim>
                                    <p:anim calcmode="lin" valueType="num">
                                      <p:cBhvr>
                                        <p:cTn id="29" dur="200" accel="100000" fill="hold">
                                          <p:stCondLst>
                                            <p:cond delay="800"/>
                                          </p:stCondLst>
                                        </p:cTn>
                                        <p:tgtEl>
                                          <p:spTgt spid="207874">
                                            <p:txEl>
                                              <p:pRg st="5" end="5"/>
                                            </p:txEl>
                                          </p:spTgt>
                                        </p:tgtEl>
                                        <p:attrNameLst>
                                          <p:attrName>ppt_x</p:attrName>
                                        </p:attrNameLst>
                                      </p:cBhvr>
                                      <p:tavLst>
                                        <p:tav tm="0">
                                          <p:val>
                                            <p:strVal val="#ppt_x-0.05"/>
                                          </p:val>
                                        </p:tav>
                                        <p:tav tm="100000">
                                          <p:val>
                                            <p:strVal val="#ppt_x"/>
                                          </p:val>
                                        </p:tav>
                                      </p:tavLst>
                                    </p:anim>
                                    <p:anim calcmode="lin" valueType="num">
                                      <p:cBhvr>
                                        <p:cTn id="30" dur="200" accel="100000" fill="hold">
                                          <p:stCondLst>
                                            <p:cond delay="800"/>
                                          </p:stCondLst>
                                        </p:cTn>
                                        <p:tgtEl>
                                          <p:spTgt spid="207874">
                                            <p:txEl>
                                              <p:pRg st="5" end="5"/>
                                            </p:txEl>
                                          </p:spTgt>
                                        </p:tgtEl>
                                        <p:attrNameLst>
                                          <p:attrName>ppt_y</p:attrName>
                                        </p:attrNameLst>
                                      </p:cBhvr>
                                      <p:tavLst>
                                        <p:tav tm="0">
                                          <p:val>
                                            <p:strVal val="#ppt_y+0.1"/>
                                          </p:val>
                                        </p:tav>
                                        <p:tav tm="100000">
                                          <p:val>
                                            <p:strVal val="#ppt_y"/>
                                          </p:val>
                                        </p:tav>
                                      </p:tavLst>
                                    </p:anim>
                                  </p:childTnLst>
                                </p:cTn>
                              </p:par>
                            </p:childTnLst>
                          </p:cTn>
                        </p:par>
                        <p:par>
                          <p:cTn id="31" fill="hold" nodeType="afterGroup">
                            <p:stCondLst>
                              <p:cond delay="3000"/>
                            </p:stCondLst>
                            <p:childTnLst>
                              <p:par>
                                <p:cTn id="32" presetID="30" presetClass="entr" presetSubtype="0" fill="hold" nodeType="afterEffect">
                                  <p:stCondLst>
                                    <p:cond delay="0"/>
                                  </p:stCondLst>
                                  <p:childTnLst>
                                    <p:set>
                                      <p:cBhvr>
                                        <p:cTn id="33" dur="1" fill="hold">
                                          <p:stCondLst>
                                            <p:cond delay="0"/>
                                          </p:stCondLst>
                                        </p:cTn>
                                        <p:tgtEl>
                                          <p:spTgt spid="207874">
                                            <p:txEl>
                                              <p:pRg st="6" end="6"/>
                                            </p:txEl>
                                          </p:spTgt>
                                        </p:tgtEl>
                                        <p:attrNameLst>
                                          <p:attrName>style.visibility</p:attrName>
                                        </p:attrNameLst>
                                      </p:cBhvr>
                                      <p:to>
                                        <p:strVal val="visible"/>
                                      </p:to>
                                    </p:set>
                                    <p:animEffect transition="in" filter="fade">
                                      <p:cBhvr>
                                        <p:cTn id="34" dur="800" decel="100000"/>
                                        <p:tgtEl>
                                          <p:spTgt spid="207874">
                                            <p:txEl>
                                              <p:pRg st="6" end="6"/>
                                            </p:txEl>
                                          </p:spTgt>
                                        </p:tgtEl>
                                      </p:cBhvr>
                                    </p:animEffect>
                                    <p:anim calcmode="lin" valueType="num">
                                      <p:cBhvr>
                                        <p:cTn id="35" dur="800" decel="100000" fill="hold"/>
                                        <p:tgtEl>
                                          <p:spTgt spid="207874">
                                            <p:txEl>
                                              <p:pRg st="6" end="6"/>
                                            </p:txEl>
                                          </p:spTgt>
                                        </p:tgtEl>
                                        <p:attrNameLst>
                                          <p:attrName>style.rotation</p:attrName>
                                        </p:attrNameLst>
                                      </p:cBhvr>
                                      <p:tavLst>
                                        <p:tav tm="0">
                                          <p:val>
                                            <p:fltVal val="-90"/>
                                          </p:val>
                                        </p:tav>
                                        <p:tav tm="100000">
                                          <p:val>
                                            <p:fltVal val="0"/>
                                          </p:val>
                                        </p:tav>
                                      </p:tavLst>
                                    </p:anim>
                                    <p:anim calcmode="lin" valueType="num">
                                      <p:cBhvr>
                                        <p:cTn id="36" dur="800" decel="100000" fill="hold"/>
                                        <p:tgtEl>
                                          <p:spTgt spid="207874">
                                            <p:txEl>
                                              <p:pRg st="6" end="6"/>
                                            </p:txEl>
                                          </p:spTgt>
                                        </p:tgtEl>
                                        <p:attrNameLst>
                                          <p:attrName>ppt_x</p:attrName>
                                        </p:attrNameLst>
                                      </p:cBhvr>
                                      <p:tavLst>
                                        <p:tav tm="0">
                                          <p:val>
                                            <p:strVal val="#ppt_x+0.4"/>
                                          </p:val>
                                        </p:tav>
                                        <p:tav tm="100000">
                                          <p:val>
                                            <p:strVal val="#ppt_x-0.05"/>
                                          </p:val>
                                        </p:tav>
                                      </p:tavLst>
                                    </p:anim>
                                    <p:anim calcmode="lin" valueType="num">
                                      <p:cBhvr>
                                        <p:cTn id="37" dur="800" decel="100000" fill="hold"/>
                                        <p:tgtEl>
                                          <p:spTgt spid="207874">
                                            <p:txEl>
                                              <p:pRg st="6" end="6"/>
                                            </p:txEl>
                                          </p:spTgt>
                                        </p:tgtEl>
                                        <p:attrNameLst>
                                          <p:attrName>ppt_y</p:attrName>
                                        </p:attrNameLst>
                                      </p:cBhvr>
                                      <p:tavLst>
                                        <p:tav tm="0">
                                          <p:val>
                                            <p:strVal val="#ppt_y-0.4"/>
                                          </p:val>
                                        </p:tav>
                                        <p:tav tm="100000">
                                          <p:val>
                                            <p:strVal val="#ppt_y+0.1"/>
                                          </p:val>
                                        </p:tav>
                                      </p:tavLst>
                                    </p:anim>
                                    <p:anim calcmode="lin" valueType="num">
                                      <p:cBhvr>
                                        <p:cTn id="38" dur="200" accel="100000" fill="hold">
                                          <p:stCondLst>
                                            <p:cond delay="800"/>
                                          </p:stCondLst>
                                        </p:cTn>
                                        <p:tgtEl>
                                          <p:spTgt spid="207874">
                                            <p:txEl>
                                              <p:pRg st="6" end="6"/>
                                            </p:txEl>
                                          </p:spTgt>
                                        </p:tgtEl>
                                        <p:attrNameLst>
                                          <p:attrName>ppt_x</p:attrName>
                                        </p:attrNameLst>
                                      </p:cBhvr>
                                      <p:tavLst>
                                        <p:tav tm="0">
                                          <p:val>
                                            <p:strVal val="#ppt_x-0.05"/>
                                          </p:val>
                                        </p:tav>
                                        <p:tav tm="100000">
                                          <p:val>
                                            <p:strVal val="#ppt_x"/>
                                          </p:val>
                                        </p:tav>
                                      </p:tavLst>
                                    </p:anim>
                                    <p:anim calcmode="lin" valueType="num">
                                      <p:cBhvr>
                                        <p:cTn id="39" dur="200" accel="100000" fill="hold">
                                          <p:stCondLst>
                                            <p:cond delay="800"/>
                                          </p:stCondLst>
                                        </p:cTn>
                                        <p:tgtEl>
                                          <p:spTgt spid="207874">
                                            <p:txEl>
                                              <p:pRg st="6" end="6"/>
                                            </p:txEl>
                                          </p:spTgt>
                                        </p:tgtEl>
                                        <p:attrNameLst>
                                          <p:attrName>ppt_y</p:attrName>
                                        </p:attrNameLst>
                                      </p:cBhvr>
                                      <p:tavLst>
                                        <p:tav tm="0">
                                          <p:val>
                                            <p:strVal val="#ppt_y+0.1"/>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9330" name="Text Box 3"/>
          <p:cNvSpPr txBox="1">
            <a:spLocks noChangeArrowheads="1"/>
          </p:cNvSpPr>
          <p:nvPr/>
        </p:nvSpPr>
        <p:spPr bwMode="auto">
          <a:xfrm>
            <a:off x="533400" y="1676400"/>
            <a:ext cx="8229600" cy="4789488"/>
          </a:xfrm>
          <a:prstGeom prst="rect">
            <a:avLst/>
          </a:prstGeom>
          <a:noFill/>
          <a:ln w="9525">
            <a:noFill/>
            <a:miter lim="800000"/>
            <a:headEnd/>
            <a:tailEnd/>
          </a:ln>
        </p:spPr>
        <p:txBody>
          <a:bodyPr>
            <a:spAutoFit/>
          </a:bodyPr>
          <a:lstStyle/>
          <a:p>
            <a:pPr algn="just"/>
            <a:r>
              <a:rPr lang="en-US" sz="2800" b="1">
                <a:latin typeface="Times New Roman" pitchFamily="18" charset="0"/>
              </a:rPr>
              <a:t> NADZOR NAD RADOM ZDRAVSTVENIH USTANOVA </a:t>
            </a:r>
          </a:p>
          <a:p>
            <a:pPr algn="just"/>
            <a:endParaRPr lang="en-US" sz="2800" b="1">
              <a:latin typeface="Times New Roman" pitchFamily="18" charset="0"/>
            </a:endParaRPr>
          </a:p>
          <a:p>
            <a:pPr algn="just"/>
            <a:r>
              <a:rPr lang="en-US" sz="2800" b="1">
                <a:latin typeface="Times New Roman" pitchFamily="18" charset="0"/>
              </a:rPr>
              <a:t>	je sredstvo pomoću koga se demonstrira i ispunjava odgovornost zaposlenih u zdravstvenim ustanovama prema individualnom pacijentu i prema javnosti u celini, sa primarnim ciljem da se identifikuju oblasti u bolnici u kojima su potrebna dalja istraživanja i da se meri efikasnost primenjenih interventnih mera.</a:t>
            </a:r>
          </a:p>
          <a:p>
            <a:pPr algn="just"/>
            <a:endParaRPr lang="en-US" sz="2800">
              <a:latin typeface="Times New Roman" pitchFamily="18" charset="0"/>
            </a:endParaRPr>
          </a:p>
        </p:txBody>
      </p:sp>
    </p:spTree>
  </p:cSld>
  <p:clrMapOvr>
    <a:masterClrMapping/>
  </p:clrMapOvr>
</p:sld>
</file>

<file path=ppt/slides/slide9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8898" name="Rectangle 2"/>
          <p:cNvSpPr>
            <a:spLocks noGrp="1" noChangeArrowheads="1"/>
          </p:cNvSpPr>
          <p:nvPr>
            <p:ph type="body" idx="4294967295"/>
          </p:nvPr>
        </p:nvSpPr>
        <p:spPr>
          <a:xfrm>
            <a:off x="533400" y="1295400"/>
            <a:ext cx="7924800" cy="4495800"/>
          </a:xfrm>
        </p:spPr>
        <p:txBody>
          <a:bodyPr>
            <a:normAutofit fontScale="92500" lnSpcReduction="10000"/>
          </a:bodyPr>
          <a:lstStyle/>
          <a:p>
            <a:pPr marL="609600" indent="-609600">
              <a:buFontTx/>
              <a:buNone/>
            </a:pPr>
            <a:r>
              <a:rPr lang="sr-Latn-CS" b="1" smtClean="0">
                <a:effectLst>
                  <a:outerShdw blurRad="38100" dist="38100" dir="2700000" algn="tl">
                    <a:srgbClr val="C0C0C0"/>
                  </a:outerShdw>
                </a:effectLst>
              </a:rPr>
              <a:t>	</a:t>
            </a:r>
            <a:endParaRPr lang="sr-Cyrl-CS" b="1" smtClean="0">
              <a:effectLst>
                <a:outerShdw blurRad="38100" dist="38100" dir="2700000" algn="tl">
                  <a:srgbClr val="C0C0C0"/>
                </a:outerShdw>
              </a:effectLst>
            </a:endParaRPr>
          </a:p>
          <a:p>
            <a:pPr marL="609600" indent="-609600">
              <a:buFontTx/>
              <a:buNone/>
            </a:pPr>
            <a:r>
              <a:rPr lang="sr-Latn-CS" sz="2400" b="1" smtClean="0">
                <a:effectLst>
                  <a:outerShdw blurRad="38100" dist="38100" dir="2700000" algn="tl">
                    <a:srgbClr val="C0C0C0"/>
                  </a:outerShdw>
                </a:effectLst>
              </a:rPr>
              <a:t>МЕРЕ ЗА СПРЕЧАВАЊЕ И СУЗБИЈАЊЕ </a:t>
            </a:r>
          </a:p>
          <a:p>
            <a:pPr marL="609600" indent="-609600">
              <a:buFontTx/>
              <a:buNone/>
            </a:pPr>
            <a:r>
              <a:rPr lang="sr-Latn-CS" sz="2400" b="1" smtClean="0">
                <a:effectLst>
                  <a:outerShdw blurRad="38100" dist="38100" dir="2700000" algn="tl">
                    <a:srgbClr val="C0C0C0"/>
                  </a:outerShdw>
                </a:effectLst>
              </a:rPr>
              <a:t>	БОЛНИЧКИХ ИНФЕКЦИЈА</a:t>
            </a:r>
          </a:p>
          <a:p>
            <a:pPr marL="609600" indent="-609600"/>
            <a:endParaRPr lang="sr-Cyrl-CS" sz="2000" b="1" smtClean="0">
              <a:effectLst>
                <a:outerShdw blurRad="38100" dist="38100" dir="2700000" algn="tl">
                  <a:srgbClr val="C0C0C0"/>
                </a:outerShdw>
              </a:effectLst>
            </a:endParaRPr>
          </a:p>
          <a:p>
            <a:pPr marL="609600" indent="-609600"/>
            <a:endParaRPr lang="sr-Cyrl-CS" sz="2000" b="1" smtClean="0">
              <a:effectLst>
                <a:outerShdw blurRad="38100" dist="38100" dir="2700000" algn="tl">
                  <a:srgbClr val="C0C0C0"/>
                </a:outerShdw>
              </a:effectLst>
            </a:endParaRPr>
          </a:p>
          <a:p>
            <a:pPr marL="609600" indent="-609600">
              <a:buFontTx/>
              <a:buNone/>
            </a:pPr>
            <a:endParaRPr lang="sr-Cyrl-CS" sz="2000" b="1" smtClean="0">
              <a:effectLst>
                <a:outerShdw blurRad="38100" dist="38100" dir="2700000" algn="tl">
                  <a:srgbClr val="C0C0C0"/>
                </a:outerShdw>
              </a:effectLst>
            </a:endParaRPr>
          </a:p>
          <a:p>
            <a:pPr marL="1409700" lvl="2" indent="-609600"/>
            <a:r>
              <a:rPr lang="sr-Latn-CS" b="1" smtClean="0">
                <a:effectLst>
                  <a:outerShdw blurRad="38100" dist="38100" dir="2700000" algn="tl">
                    <a:srgbClr val="C0C0C0"/>
                  </a:outerShdw>
                </a:effectLst>
              </a:rPr>
              <a:t>Опште мере</a:t>
            </a:r>
          </a:p>
          <a:p>
            <a:pPr marL="1409700" lvl="2" indent="-609600"/>
            <a:r>
              <a:rPr lang="sr-Latn-CS" b="1" smtClean="0">
                <a:effectLst>
                  <a:outerShdw blurRad="38100" dist="38100" dir="2700000" algn="tl">
                    <a:srgbClr val="C0C0C0"/>
                  </a:outerShdw>
                </a:effectLst>
              </a:rPr>
              <a:t>Мере по клиничким и епидемиолошким индикацијама</a:t>
            </a:r>
          </a:p>
          <a:p>
            <a:pPr marL="1409700" lvl="2" indent="-609600"/>
            <a:r>
              <a:rPr lang="sr-Latn-CS" b="1" smtClean="0">
                <a:effectLst>
                  <a:outerShdw blurRad="38100" dist="38100" dir="2700000" algn="tl">
                    <a:srgbClr val="C0C0C0"/>
                  </a:outerShdw>
                </a:effectLst>
              </a:rPr>
              <a:t>Мере уграђене у поступке дијагностике</a:t>
            </a:r>
            <a:r>
              <a:rPr lang="ru-RU" b="1" smtClean="0">
                <a:effectLst>
                  <a:outerShdw blurRad="38100" dist="38100" dir="2700000" algn="tl">
                    <a:srgbClr val="C0C0C0"/>
                  </a:outerShdw>
                </a:effectLst>
              </a:rPr>
              <a:t>, </a:t>
            </a:r>
            <a:r>
              <a:rPr lang="sr-Latn-CS" b="1" smtClean="0">
                <a:effectLst>
                  <a:outerShdw blurRad="38100" dist="38100" dir="2700000" algn="tl">
                    <a:srgbClr val="C0C0C0"/>
                  </a:outerShdw>
                </a:effectLst>
              </a:rPr>
              <a:t>неге и лечења</a:t>
            </a:r>
          </a:p>
          <a:p>
            <a:pPr marL="1409700" lvl="2" indent="-609600"/>
            <a:r>
              <a:rPr lang="sr-Latn-CS" b="1" smtClean="0">
                <a:effectLst>
                  <a:outerShdw blurRad="38100" dist="38100" dir="2700000" algn="tl">
                    <a:srgbClr val="C0C0C0"/>
                  </a:outerShdw>
                </a:effectLst>
              </a:rPr>
              <a:t>Остале мере</a:t>
            </a:r>
            <a:endParaRPr lang="en-US" b="1" smtClean="0">
              <a:effectLst>
                <a:outerShdw blurRad="38100" dist="38100" dir="2700000" algn="tl">
                  <a:srgbClr val="C0C0C0"/>
                </a:outerShdw>
              </a:effectLst>
            </a:endParaRPr>
          </a:p>
        </p:txBody>
      </p:sp>
    </p:spTree>
  </p:cSld>
  <p:clrMapOvr>
    <a:masterClrMapping/>
  </p:clrMapOvr>
  <p:transition/>
  <p:timing>
    <p:tnLst>
      <p:par>
        <p:cTn id="1" dur="indefinite" restart="never" nodeType="tmRoot">
          <p:childTnLst>
            <p:seq concurrent="1" nextAc="seek">
              <p:cTn id="2" dur="indefinite" nodeType="mainSeq">
                <p:childTnLst>
                  <p:par>
                    <p:cTn id="3" fill="hold" nodeType="clickPar">
                      <p:stCondLst>
                        <p:cond delay="indefinite"/>
                        <p:cond evt="onBegin" delay="0">
                          <p:tn val="2"/>
                        </p:cond>
                      </p:stCondLst>
                      <p:childTnLst>
                        <p:par>
                          <p:cTn id="4" fill="hold" nodeType="withGroup">
                            <p:stCondLst>
                              <p:cond delay="0"/>
                            </p:stCondLst>
                            <p:childTnLst>
                              <p:par>
                                <p:cTn id="5" presetID="54" presetClass="entr" presetSubtype="0" accel="100000" fill="hold" nodeType="withEffect">
                                  <p:stCondLst>
                                    <p:cond delay="0"/>
                                  </p:stCondLst>
                                  <p:childTnLst>
                                    <p:set>
                                      <p:cBhvr>
                                        <p:cTn id="6" dur="1" fill="hold">
                                          <p:stCondLst>
                                            <p:cond delay="0"/>
                                          </p:stCondLst>
                                        </p:cTn>
                                        <p:tgtEl>
                                          <p:spTgt spid="208898">
                                            <p:txEl>
                                              <p:pRg st="6" end="6"/>
                                            </p:txEl>
                                          </p:spTgt>
                                        </p:tgtEl>
                                        <p:attrNameLst>
                                          <p:attrName>style.visibility</p:attrName>
                                        </p:attrNameLst>
                                      </p:cBhvr>
                                      <p:to>
                                        <p:strVal val="visible"/>
                                      </p:to>
                                    </p:set>
                                    <p:anim calcmode="lin" valueType="num">
                                      <p:cBhvr>
                                        <p:cTn id="7" dur="1000" fill="hold"/>
                                        <p:tgtEl>
                                          <p:spTgt spid="208898">
                                            <p:txEl>
                                              <p:pRg st="6" end="6"/>
                                            </p:txEl>
                                          </p:spTgt>
                                        </p:tgtEl>
                                        <p:attrNameLst>
                                          <p:attrName>ppt_w</p:attrName>
                                        </p:attrNameLst>
                                      </p:cBhvr>
                                      <p:tavLst>
                                        <p:tav tm="0">
                                          <p:val>
                                            <p:strVal val="#ppt_w*0.05"/>
                                          </p:val>
                                        </p:tav>
                                        <p:tav tm="100000">
                                          <p:val>
                                            <p:strVal val="#ppt_w"/>
                                          </p:val>
                                        </p:tav>
                                      </p:tavLst>
                                    </p:anim>
                                    <p:anim calcmode="lin" valueType="num">
                                      <p:cBhvr>
                                        <p:cTn id="8" dur="1000" fill="hold"/>
                                        <p:tgtEl>
                                          <p:spTgt spid="208898">
                                            <p:txEl>
                                              <p:pRg st="6" end="6"/>
                                            </p:txEl>
                                          </p:spTgt>
                                        </p:tgtEl>
                                        <p:attrNameLst>
                                          <p:attrName>ppt_h</p:attrName>
                                        </p:attrNameLst>
                                      </p:cBhvr>
                                      <p:tavLst>
                                        <p:tav tm="0">
                                          <p:val>
                                            <p:strVal val="#ppt_h"/>
                                          </p:val>
                                        </p:tav>
                                        <p:tav tm="100000">
                                          <p:val>
                                            <p:strVal val="#ppt_h"/>
                                          </p:val>
                                        </p:tav>
                                      </p:tavLst>
                                    </p:anim>
                                    <p:anim calcmode="lin" valueType="num">
                                      <p:cBhvr>
                                        <p:cTn id="9" dur="1000" fill="hold"/>
                                        <p:tgtEl>
                                          <p:spTgt spid="208898">
                                            <p:txEl>
                                              <p:pRg st="6" end="6"/>
                                            </p:txEl>
                                          </p:spTgt>
                                        </p:tgtEl>
                                        <p:attrNameLst>
                                          <p:attrName>ppt_x</p:attrName>
                                        </p:attrNameLst>
                                      </p:cBhvr>
                                      <p:tavLst>
                                        <p:tav tm="0">
                                          <p:val>
                                            <p:strVal val="#ppt_x-.2"/>
                                          </p:val>
                                        </p:tav>
                                        <p:tav tm="100000">
                                          <p:val>
                                            <p:strVal val="#ppt_x"/>
                                          </p:val>
                                        </p:tav>
                                      </p:tavLst>
                                    </p:anim>
                                    <p:anim calcmode="lin" valueType="num">
                                      <p:cBhvr>
                                        <p:cTn id="10" dur="1000" fill="hold"/>
                                        <p:tgtEl>
                                          <p:spTgt spid="208898">
                                            <p:txEl>
                                              <p:pRg st="6" end="6"/>
                                            </p:txEl>
                                          </p:spTgt>
                                        </p:tgtEl>
                                        <p:attrNameLst>
                                          <p:attrName>ppt_y</p:attrName>
                                        </p:attrNameLst>
                                      </p:cBhvr>
                                      <p:tavLst>
                                        <p:tav tm="0">
                                          <p:val>
                                            <p:strVal val="#ppt_y"/>
                                          </p:val>
                                        </p:tav>
                                        <p:tav tm="100000">
                                          <p:val>
                                            <p:strVal val="#ppt_y"/>
                                          </p:val>
                                        </p:tav>
                                      </p:tavLst>
                                    </p:anim>
                                    <p:animEffect transition="in" filter="fade">
                                      <p:cBhvr>
                                        <p:cTn id="11" dur="1000"/>
                                        <p:tgtEl>
                                          <p:spTgt spid="208898">
                                            <p:txEl>
                                              <p:pRg st="6" end="6"/>
                                            </p:txEl>
                                          </p:spTgt>
                                        </p:tgtEl>
                                      </p:cBhvr>
                                    </p:animEffect>
                                  </p:childTnLst>
                                </p:cTn>
                              </p:par>
                            </p:childTnLst>
                          </p:cTn>
                        </p:par>
                        <p:par>
                          <p:cTn id="12" fill="hold" nodeType="afterGroup">
                            <p:stCondLst>
                              <p:cond delay="1000"/>
                            </p:stCondLst>
                            <p:childTnLst>
                              <p:par>
                                <p:cTn id="13" presetID="54" presetClass="entr" presetSubtype="0" accel="100000" fill="hold" nodeType="afterEffect">
                                  <p:stCondLst>
                                    <p:cond delay="0"/>
                                  </p:stCondLst>
                                  <p:childTnLst>
                                    <p:set>
                                      <p:cBhvr>
                                        <p:cTn id="14" dur="1" fill="hold">
                                          <p:stCondLst>
                                            <p:cond delay="0"/>
                                          </p:stCondLst>
                                        </p:cTn>
                                        <p:tgtEl>
                                          <p:spTgt spid="208898">
                                            <p:txEl>
                                              <p:pRg st="7" end="7"/>
                                            </p:txEl>
                                          </p:spTgt>
                                        </p:tgtEl>
                                        <p:attrNameLst>
                                          <p:attrName>style.visibility</p:attrName>
                                        </p:attrNameLst>
                                      </p:cBhvr>
                                      <p:to>
                                        <p:strVal val="visible"/>
                                      </p:to>
                                    </p:set>
                                    <p:anim calcmode="lin" valueType="num">
                                      <p:cBhvr>
                                        <p:cTn id="15" dur="1000" fill="hold"/>
                                        <p:tgtEl>
                                          <p:spTgt spid="208898">
                                            <p:txEl>
                                              <p:pRg st="7" end="7"/>
                                            </p:txEl>
                                          </p:spTgt>
                                        </p:tgtEl>
                                        <p:attrNameLst>
                                          <p:attrName>ppt_w</p:attrName>
                                        </p:attrNameLst>
                                      </p:cBhvr>
                                      <p:tavLst>
                                        <p:tav tm="0">
                                          <p:val>
                                            <p:strVal val="#ppt_w*0.05"/>
                                          </p:val>
                                        </p:tav>
                                        <p:tav tm="100000">
                                          <p:val>
                                            <p:strVal val="#ppt_w"/>
                                          </p:val>
                                        </p:tav>
                                      </p:tavLst>
                                    </p:anim>
                                    <p:anim calcmode="lin" valueType="num">
                                      <p:cBhvr>
                                        <p:cTn id="16" dur="1000" fill="hold"/>
                                        <p:tgtEl>
                                          <p:spTgt spid="208898">
                                            <p:txEl>
                                              <p:pRg st="7" end="7"/>
                                            </p:txEl>
                                          </p:spTgt>
                                        </p:tgtEl>
                                        <p:attrNameLst>
                                          <p:attrName>ppt_h</p:attrName>
                                        </p:attrNameLst>
                                      </p:cBhvr>
                                      <p:tavLst>
                                        <p:tav tm="0">
                                          <p:val>
                                            <p:strVal val="#ppt_h"/>
                                          </p:val>
                                        </p:tav>
                                        <p:tav tm="100000">
                                          <p:val>
                                            <p:strVal val="#ppt_h"/>
                                          </p:val>
                                        </p:tav>
                                      </p:tavLst>
                                    </p:anim>
                                    <p:anim calcmode="lin" valueType="num">
                                      <p:cBhvr>
                                        <p:cTn id="17" dur="1000" fill="hold"/>
                                        <p:tgtEl>
                                          <p:spTgt spid="208898">
                                            <p:txEl>
                                              <p:pRg st="7" end="7"/>
                                            </p:txEl>
                                          </p:spTgt>
                                        </p:tgtEl>
                                        <p:attrNameLst>
                                          <p:attrName>ppt_x</p:attrName>
                                        </p:attrNameLst>
                                      </p:cBhvr>
                                      <p:tavLst>
                                        <p:tav tm="0">
                                          <p:val>
                                            <p:strVal val="#ppt_x-.2"/>
                                          </p:val>
                                        </p:tav>
                                        <p:tav tm="100000">
                                          <p:val>
                                            <p:strVal val="#ppt_x"/>
                                          </p:val>
                                        </p:tav>
                                      </p:tavLst>
                                    </p:anim>
                                    <p:anim calcmode="lin" valueType="num">
                                      <p:cBhvr>
                                        <p:cTn id="18" dur="1000" fill="hold"/>
                                        <p:tgtEl>
                                          <p:spTgt spid="208898">
                                            <p:txEl>
                                              <p:pRg st="7" end="7"/>
                                            </p:txEl>
                                          </p:spTgt>
                                        </p:tgtEl>
                                        <p:attrNameLst>
                                          <p:attrName>ppt_y</p:attrName>
                                        </p:attrNameLst>
                                      </p:cBhvr>
                                      <p:tavLst>
                                        <p:tav tm="0">
                                          <p:val>
                                            <p:strVal val="#ppt_y"/>
                                          </p:val>
                                        </p:tav>
                                        <p:tav tm="100000">
                                          <p:val>
                                            <p:strVal val="#ppt_y"/>
                                          </p:val>
                                        </p:tav>
                                      </p:tavLst>
                                    </p:anim>
                                    <p:animEffect transition="in" filter="fade">
                                      <p:cBhvr>
                                        <p:cTn id="19" dur="1000"/>
                                        <p:tgtEl>
                                          <p:spTgt spid="208898">
                                            <p:txEl>
                                              <p:pRg st="7" end="7"/>
                                            </p:txEl>
                                          </p:spTgt>
                                        </p:tgtEl>
                                      </p:cBhvr>
                                    </p:animEffect>
                                  </p:childTnLst>
                                </p:cTn>
                              </p:par>
                            </p:childTnLst>
                          </p:cTn>
                        </p:par>
                        <p:par>
                          <p:cTn id="20" fill="hold" nodeType="afterGroup">
                            <p:stCondLst>
                              <p:cond delay="2000"/>
                            </p:stCondLst>
                            <p:childTnLst>
                              <p:par>
                                <p:cTn id="21" presetID="54" presetClass="entr" presetSubtype="0" accel="100000" fill="hold" nodeType="afterEffect">
                                  <p:stCondLst>
                                    <p:cond delay="0"/>
                                  </p:stCondLst>
                                  <p:childTnLst>
                                    <p:set>
                                      <p:cBhvr>
                                        <p:cTn id="22" dur="1" fill="hold">
                                          <p:stCondLst>
                                            <p:cond delay="0"/>
                                          </p:stCondLst>
                                        </p:cTn>
                                        <p:tgtEl>
                                          <p:spTgt spid="208898">
                                            <p:txEl>
                                              <p:pRg st="8" end="8"/>
                                            </p:txEl>
                                          </p:spTgt>
                                        </p:tgtEl>
                                        <p:attrNameLst>
                                          <p:attrName>style.visibility</p:attrName>
                                        </p:attrNameLst>
                                      </p:cBhvr>
                                      <p:to>
                                        <p:strVal val="visible"/>
                                      </p:to>
                                    </p:set>
                                    <p:anim calcmode="lin" valueType="num">
                                      <p:cBhvr>
                                        <p:cTn id="23" dur="1000" fill="hold"/>
                                        <p:tgtEl>
                                          <p:spTgt spid="208898">
                                            <p:txEl>
                                              <p:pRg st="8" end="8"/>
                                            </p:txEl>
                                          </p:spTgt>
                                        </p:tgtEl>
                                        <p:attrNameLst>
                                          <p:attrName>ppt_w</p:attrName>
                                        </p:attrNameLst>
                                      </p:cBhvr>
                                      <p:tavLst>
                                        <p:tav tm="0">
                                          <p:val>
                                            <p:strVal val="#ppt_w*0.05"/>
                                          </p:val>
                                        </p:tav>
                                        <p:tav tm="100000">
                                          <p:val>
                                            <p:strVal val="#ppt_w"/>
                                          </p:val>
                                        </p:tav>
                                      </p:tavLst>
                                    </p:anim>
                                    <p:anim calcmode="lin" valueType="num">
                                      <p:cBhvr>
                                        <p:cTn id="24" dur="1000" fill="hold"/>
                                        <p:tgtEl>
                                          <p:spTgt spid="208898">
                                            <p:txEl>
                                              <p:pRg st="8" end="8"/>
                                            </p:txEl>
                                          </p:spTgt>
                                        </p:tgtEl>
                                        <p:attrNameLst>
                                          <p:attrName>ppt_h</p:attrName>
                                        </p:attrNameLst>
                                      </p:cBhvr>
                                      <p:tavLst>
                                        <p:tav tm="0">
                                          <p:val>
                                            <p:strVal val="#ppt_h"/>
                                          </p:val>
                                        </p:tav>
                                        <p:tav tm="100000">
                                          <p:val>
                                            <p:strVal val="#ppt_h"/>
                                          </p:val>
                                        </p:tav>
                                      </p:tavLst>
                                    </p:anim>
                                    <p:anim calcmode="lin" valueType="num">
                                      <p:cBhvr>
                                        <p:cTn id="25" dur="1000" fill="hold"/>
                                        <p:tgtEl>
                                          <p:spTgt spid="208898">
                                            <p:txEl>
                                              <p:pRg st="8" end="8"/>
                                            </p:txEl>
                                          </p:spTgt>
                                        </p:tgtEl>
                                        <p:attrNameLst>
                                          <p:attrName>ppt_x</p:attrName>
                                        </p:attrNameLst>
                                      </p:cBhvr>
                                      <p:tavLst>
                                        <p:tav tm="0">
                                          <p:val>
                                            <p:strVal val="#ppt_x-.2"/>
                                          </p:val>
                                        </p:tav>
                                        <p:tav tm="100000">
                                          <p:val>
                                            <p:strVal val="#ppt_x"/>
                                          </p:val>
                                        </p:tav>
                                      </p:tavLst>
                                    </p:anim>
                                    <p:anim calcmode="lin" valueType="num">
                                      <p:cBhvr>
                                        <p:cTn id="26" dur="1000" fill="hold"/>
                                        <p:tgtEl>
                                          <p:spTgt spid="208898">
                                            <p:txEl>
                                              <p:pRg st="8" end="8"/>
                                            </p:txEl>
                                          </p:spTgt>
                                        </p:tgtEl>
                                        <p:attrNameLst>
                                          <p:attrName>ppt_y</p:attrName>
                                        </p:attrNameLst>
                                      </p:cBhvr>
                                      <p:tavLst>
                                        <p:tav tm="0">
                                          <p:val>
                                            <p:strVal val="#ppt_y"/>
                                          </p:val>
                                        </p:tav>
                                        <p:tav tm="100000">
                                          <p:val>
                                            <p:strVal val="#ppt_y"/>
                                          </p:val>
                                        </p:tav>
                                      </p:tavLst>
                                    </p:anim>
                                    <p:animEffect transition="in" filter="fade">
                                      <p:cBhvr>
                                        <p:cTn id="27" dur="1000"/>
                                        <p:tgtEl>
                                          <p:spTgt spid="208898">
                                            <p:txEl>
                                              <p:pRg st="8" end="8"/>
                                            </p:txEl>
                                          </p:spTgt>
                                        </p:tgtEl>
                                      </p:cBhvr>
                                    </p:animEffect>
                                  </p:childTnLst>
                                </p:cTn>
                              </p:par>
                            </p:childTnLst>
                          </p:cTn>
                        </p:par>
                        <p:par>
                          <p:cTn id="28" fill="hold" nodeType="afterGroup">
                            <p:stCondLst>
                              <p:cond delay="3000"/>
                            </p:stCondLst>
                            <p:childTnLst>
                              <p:par>
                                <p:cTn id="29" presetID="54" presetClass="entr" presetSubtype="0" accel="100000" fill="hold" nodeType="afterEffect">
                                  <p:stCondLst>
                                    <p:cond delay="0"/>
                                  </p:stCondLst>
                                  <p:childTnLst>
                                    <p:set>
                                      <p:cBhvr>
                                        <p:cTn id="30" dur="1" fill="hold">
                                          <p:stCondLst>
                                            <p:cond delay="0"/>
                                          </p:stCondLst>
                                        </p:cTn>
                                        <p:tgtEl>
                                          <p:spTgt spid="208898">
                                            <p:txEl>
                                              <p:pRg st="9" end="9"/>
                                            </p:txEl>
                                          </p:spTgt>
                                        </p:tgtEl>
                                        <p:attrNameLst>
                                          <p:attrName>style.visibility</p:attrName>
                                        </p:attrNameLst>
                                      </p:cBhvr>
                                      <p:to>
                                        <p:strVal val="visible"/>
                                      </p:to>
                                    </p:set>
                                    <p:anim calcmode="lin" valueType="num">
                                      <p:cBhvr>
                                        <p:cTn id="31" dur="1000" fill="hold"/>
                                        <p:tgtEl>
                                          <p:spTgt spid="208898">
                                            <p:txEl>
                                              <p:pRg st="9" end="9"/>
                                            </p:txEl>
                                          </p:spTgt>
                                        </p:tgtEl>
                                        <p:attrNameLst>
                                          <p:attrName>ppt_w</p:attrName>
                                        </p:attrNameLst>
                                      </p:cBhvr>
                                      <p:tavLst>
                                        <p:tav tm="0">
                                          <p:val>
                                            <p:strVal val="#ppt_w*0.05"/>
                                          </p:val>
                                        </p:tav>
                                        <p:tav tm="100000">
                                          <p:val>
                                            <p:strVal val="#ppt_w"/>
                                          </p:val>
                                        </p:tav>
                                      </p:tavLst>
                                    </p:anim>
                                    <p:anim calcmode="lin" valueType="num">
                                      <p:cBhvr>
                                        <p:cTn id="32" dur="1000" fill="hold"/>
                                        <p:tgtEl>
                                          <p:spTgt spid="208898">
                                            <p:txEl>
                                              <p:pRg st="9" end="9"/>
                                            </p:txEl>
                                          </p:spTgt>
                                        </p:tgtEl>
                                        <p:attrNameLst>
                                          <p:attrName>ppt_h</p:attrName>
                                        </p:attrNameLst>
                                      </p:cBhvr>
                                      <p:tavLst>
                                        <p:tav tm="0">
                                          <p:val>
                                            <p:strVal val="#ppt_h"/>
                                          </p:val>
                                        </p:tav>
                                        <p:tav tm="100000">
                                          <p:val>
                                            <p:strVal val="#ppt_h"/>
                                          </p:val>
                                        </p:tav>
                                      </p:tavLst>
                                    </p:anim>
                                    <p:anim calcmode="lin" valueType="num">
                                      <p:cBhvr>
                                        <p:cTn id="33" dur="1000" fill="hold"/>
                                        <p:tgtEl>
                                          <p:spTgt spid="208898">
                                            <p:txEl>
                                              <p:pRg st="9" end="9"/>
                                            </p:txEl>
                                          </p:spTgt>
                                        </p:tgtEl>
                                        <p:attrNameLst>
                                          <p:attrName>ppt_x</p:attrName>
                                        </p:attrNameLst>
                                      </p:cBhvr>
                                      <p:tavLst>
                                        <p:tav tm="0">
                                          <p:val>
                                            <p:strVal val="#ppt_x-.2"/>
                                          </p:val>
                                        </p:tav>
                                        <p:tav tm="100000">
                                          <p:val>
                                            <p:strVal val="#ppt_x"/>
                                          </p:val>
                                        </p:tav>
                                      </p:tavLst>
                                    </p:anim>
                                    <p:anim calcmode="lin" valueType="num">
                                      <p:cBhvr>
                                        <p:cTn id="34" dur="1000" fill="hold"/>
                                        <p:tgtEl>
                                          <p:spTgt spid="208898">
                                            <p:txEl>
                                              <p:pRg st="9" end="9"/>
                                            </p:txEl>
                                          </p:spTgt>
                                        </p:tgtEl>
                                        <p:attrNameLst>
                                          <p:attrName>ppt_y</p:attrName>
                                        </p:attrNameLst>
                                      </p:cBhvr>
                                      <p:tavLst>
                                        <p:tav tm="0">
                                          <p:val>
                                            <p:strVal val="#ppt_y"/>
                                          </p:val>
                                        </p:tav>
                                        <p:tav tm="100000">
                                          <p:val>
                                            <p:strVal val="#ppt_y"/>
                                          </p:val>
                                        </p:tav>
                                      </p:tavLst>
                                    </p:anim>
                                    <p:animEffect transition="in" filter="fade">
                                      <p:cBhvr>
                                        <p:cTn id="35" dur="1000"/>
                                        <p:tgtEl>
                                          <p:spTgt spid="208898">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9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1378" name="Text Box 3"/>
          <p:cNvSpPr txBox="1">
            <a:spLocks noChangeArrowheads="1"/>
          </p:cNvSpPr>
          <p:nvPr/>
        </p:nvSpPr>
        <p:spPr bwMode="auto">
          <a:xfrm>
            <a:off x="107950" y="1052513"/>
            <a:ext cx="8655050" cy="5694362"/>
          </a:xfrm>
          <a:prstGeom prst="rect">
            <a:avLst/>
          </a:prstGeom>
          <a:noFill/>
          <a:ln w="9525">
            <a:noFill/>
            <a:miter lim="800000"/>
            <a:headEnd/>
            <a:tailEnd/>
          </a:ln>
        </p:spPr>
        <p:txBody>
          <a:bodyPr>
            <a:spAutoFit/>
          </a:bodyPr>
          <a:lstStyle/>
          <a:p>
            <a:pPr algn="just"/>
            <a:r>
              <a:rPr lang="en-US" sz="1400" b="1">
                <a:solidFill>
                  <a:srgbClr val="FFFF99"/>
                </a:solidFill>
                <a:latin typeface="Times New Roman" pitchFamily="18" charset="0"/>
              </a:rPr>
              <a:t> </a:t>
            </a:r>
            <a:r>
              <a:rPr lang="en-US" sz="1400" b="1">
                <a:latin typeface="Times New Roman" pitchFamily="18" charset="0"/>
              </a:rPr>
              <a:t>Opšte mere</a:t>
            </a:r>
          </a:p>
          <a:p>
            <a:pPr lvl="2" algn="just"/>
            <a:endParaRPr lang="en-US" sz="1400" b="1">
              <a:latin typeface="Times New Roman" pitchFamily="18" charset="0"/>
              <a:cs typeface="Times New Roman" pitchFamily="18" charset="0"/>
            </a:endParaRPr>
          </a:p>
          <a:p>
            <a:pPr lvl="2" algn="just"/>
            <a:r>
              <a:rPr lang="en-US" sz="1400" b="1">
                <a:latin typeface="Times New Roman" pitchFamily="18" charset="0"/>
                <a:cs typeface="Times New Roman" pitchFamily="18" charset="0"/>
              </a:rPr>
              <a:t>a.	</a:t>
            </a:r>
            <a:r>
              <a:rPr lang="en-US" sz="1400" b="1">
                <a:latin typeface="Times New Roman" pitchFamily="18" charset="0"/>
              </a:rPr>
              <a:t>Pregled, trijaža, sanitarna obrada i izolacija pacijenata pri  prijemu u bolnicu.</a:t>
            </a:r>
          </a:p>
          <a:p>
            <a:pPr lvl="2" algn="just"/>
            <a:endParaRPr lang="en-US" sz="1400" b="1">
              <a:latin typeface="Times New Roman" pitchFamily="18" charset="0"/>
            </a:endParaRPr>
          </a:p>
          <a:p>
            <a:pPr lvl="2" algn="just"/>
            <a:r>
              <a:rPr lang="en-US" sz="1400" b="1">
                <a:latin typeface="Times New Roman" pitchFamily="18" charset="0"/>
                <a:cs typeface="Times New Roman" pitchFamily="18" charset="0"/>
              </a:rPr>
              <a:t>b.	</a:t>
            </a:r>
            <a:r>
              <a:rPr lang="en-US" sz="1400" b="1">
                <a:latin typeface="Times New Roman" pitchFamily="18" charset="0"/>
              </a:rPr>
              <a:t>Sprovođenje propisanih postupaka, režima rada i ponašanja osoblja.</a:t>
            </a:r>
          </a:p>
          <a:p>
            <a:pPr lvl="2" algn="just"/>
            <a:endParaRPr lang="en-US" sz="1400" b="1">
              <a:latin typeface="Times New Roman" pitchFamily="18" charset="0"/>
            </a:endParaRPr>
          </a:p>
          <a:p>
            <a:pPr lvl="2" algn="just">
              <a:buFontTx/>
              <a:buAutoNum type="alphaLcPeriod" startAt="3"/>
            </a:pPr>
            <a:r>
              <a:rPr lang="en-US" sz="1400" b="1">
                <a:latin typeface="Times New Roman" pitchFamily="18" charset="0"/>
              </a:rPr>
              <a:t>Aseptički postupak pri upotrebi instrumenata, pribora, aparata i sredstava u dijagnostici, nezi i lečenju.</a:t>
            </a:r>
            <a:endParaRPr lang="en-US" sz="1400">
              <a:latin typeface="Times New Roman" pitchFamily="18" charset="0"/>
            </a:endParaRPr>
          </a:p>
          <a:p>
            <a:pPr lvl="2" algn="just"/>
            <a:r>
              <a:rPr lang="en-US" sz="1400" b="1">
                <a:latin typeface="Times New Roman" pitchFamily="18" charset="0"/>
                <a:cs typeface="Times New Roman" pitchFamily="18" charset="0"/>
              </a:rPr>
              <a:t>d.	</a:t>
            </a:r>
            <a:r>
              <a:rPr lang="en-US" sz="1400" b="1">
                <a:latin typeface="Times New Roman" pitchFamily="18" charset="0"/>
              </a:rPr>
              <a:t>Prikupljanje i uklanjanje biološkog materijala na način i pod uslovima koji štite bolesnika, osoblje, sredinu i posetioce od zaražavanja.</a:t>
            </a:r>
          </a:p>
          <a:p>
            <a:pPr lvl="2" algn="just"/>
            <a:endParaRPr lang="en-US" sz="1400" b="1">
              <a:latin typeface="Times New Roman" pitchFamily="18" charset="0"/>
            </a:endParaRPr>
          </a:p>
          <a:p>
            <a:pPr lvl="2" algn="just">
              <a:buFontTx/>
              <a:buAutoNum type="alphaLcPeriod" startAt="5"/>
            </a:pPr>
            <a:r>
              <a:rPr lang="en-US" sz="1400" b="1">
                <a:latin typeface="Times New Roman" pitchFamily="18" charset="0"/>
              </a:rPr>
              <a:t>Obezbeđenje higijenski ispravne vode, hrane i vazduha.</a:t>
            </a:r>
          </a:p>
          <a:p>
            <a:pPr lvl="2" algn="just"/>
            <a:r>
              <a:rPr lang="en-US" sz="1400" b="1">
                <a:latin typeface="Times New Roman" pitchFamily="18" charset="0"/>
                <a:cs typeface="Times New Roman" pitchFamily="18" charset="0"/>
              </a:rPr>
              <a:t>f.	</a:t>
            </a:r>
            <a:r>
              <a:rPr lang="en-US" sz="1400" b="1">
                <a:latin typeface="Times New Roman" pitchFamily="18" charset="0"/>
              </a:rPr>
              <a:t>Rano otkrivanje, mikrobiološko ispitivanje, izolacija i lečenje bolesnika koji mogu da budu rezervoar  bolničkih infekcija.</a:t>
            </a:r>
          </a:p>
          <a:p>
            <a:pPr lvl="2" algn="just"/>
            <a:endParaRPr lang="en-US" sz="1400" b="1">
              <a:latin typeface="Times New Roman" pitchFamily="18" charset="0"/>
            </a:endParaRPr>
          </a:p>
          <a:p>
            <a:pPr lvl="2" algn="just">
              <a:buFontTx/>
              <a:buAutoNum type="alphaLcPeriod" startAt="7"/>
            </a:pPr>
            <a:r>
              <a:rPr lang="en-US" sz="1400" b="1">
                <a:latin typeface="Times New Roman" pitchFamily="18" charset="0"/>
              </a:rPr>
              <a:t>Prijavljivanje zaraznih bolesti i bolničkih infekcija.</a:t>
            </a:r>
          </a:p>
          <a:p>
            <a:pPr lvl="2" algn="just"/>
            <a:r>
              <a:rPr lang="en-US" sz="1400" b="1">
                <a:latin typeface="Times New Roman" pitchFamily="18" charset="0"/>
                <a:cs typeface="Times New Roman" pitchFamily="18" charset="0"/>
              </a:rPr>
              <a:t>h.	</a:t>
            </a:r>
            <a:r>
              <a:rPr lang="en-US" sz="1400" b="1">
                <a:latin typeface="Times New Roman" pitchFamily="18" charset="0"/>
              </a:rPr>
              <a:t>Primena aktuelnih standarda, preporuka i normativa pri izgradnji, rekonstrukciji, adaptaciji ili opravci  delova organizacionih jedinica, prostorija, aparata i opreme.</a:t>
            </a:r>
          </a:p>
          <a:p>
            <a:pPr lvl="2" algn="just"/>
            <a:endParaRPr lang="en-US" sz="1400" b="1">
              <a:latin typeface="Times New Roman" pitchFamily="18" charset="0"/>
            </a:endParaRPr>
          </a:p>
          <a:p>
            <a:pPr lvl="2" algn="just"/>
            <a:r>
              <a:rPr lang="en-US" sz="1400" b="1">
                <a:latin typeface="Times New Roman" pitchFamily="18" charset="0"/>
                <a:cs typeface="Times New Roman" pitchFamily="18" charset="0"/>
              </a:rPr>
              <a:t>i.	</a:t>
            </a:r>
            <a:r>
              <a:rPr lang="en-US" sz="1400" b="1">
                <a:latin typeface="Times New Roman" pitchFamily="18" charset="0"/>
              </a:rPr>
              <a:t>Obavezni zdravstveni pregledi zaposlenih na poslovima pregleda, nege i lečenja bolesnika.</a:t>
            </a:r>
          </a:p>
          <a:p>
            <a:pPr lvl="2" algn="just"/>
            <a:endParaRPr lang="en-US" sz="1400" b="1">
              <a:latin typeface="Times New Roman" pitchFamily="18" charset="0"/>
            </a:endParaRPr>
          </a:p>
          <a:p>
            <a:pPr lvl="2" algn="just"/>
            <a:r>
              <a:rPr lang="en-US" sz="1400" b="1">
                <a:latin typeface="Times New Roman" pitchFamily="18" charset="0"/>
                <a:cs typeface="Times New Roman" pitchFamily="18" charset="0"/>
              </a:rPr>
              <a:t>j.	</a:t>
            </a:r>
            <a:r>
              <a:rPr lang="en-US" sz="1400" b="1">
                <a:latin typeface="Times New Roman" pitchFamily="18" charset="0"/>
              </a:rPr>
              <a:t>Obrazovanje</a:t>
            </a:r>
          </a:p>
          <a:p>
            <a:pPr lvl="2" algn="just"/>
            <a:endParaRPr lang="en-US" sz="1400" b="1">
              <a:latin typeface="Times New Roman" pitchFamily="18" charset="0"/>
            </a:endParaRPr>
          </a:p>
          <a:p>
            <a:pPr lvl="2" algn="just">
              <a:buFontTx/>
              <a:buAutoNum type="alphaLcPeriod" startAt="5"/>
            </a:pPr>
            <a:endParaRPr lang="en-US" sz="1400" b="1">
              <a:latin typeface="Times New Roman" pitchFamily="18" charset="0"/>
            </a:endParaRPr>
          </a:p>
          <a:p>
            <a:pPr lvl="2" algn="just">
              <a:buFontTx/>
              <a:buAutoNum type="alphaLcPeriod" startAt="3"/>
            </a:pPr>
            <a:endParaRPr lang="en-US" sz="1400" b="1">
              <a:latin typeface="Times New Roman" pitchFamily="18" charset="0"/>
            </a:endParaRPr>
          </a:p>
        </p:txBody>
      </p:sp>
    </p:spTree>
  </p:cSld>
  <p:clrMapOvr>
    <a:masterClrMapping/>
  </p:clrMapOvr>
</p:sld>
</file>

<file path=ppt/slides/slide9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02" name="Text Box 3"/>
          <p:cNvSpPr txBox="1">
            <a:spLocks noChangeArrowheads="1"/>
          </p:cNvSpPr>
          <p:nvPr/>
        </p:nvSpPr>
        <p:spPr bwMode="auto">
          <a:xfrm>
            <a:off x="457200" y="1752600"/>
            <a:ext cx="8458200" cy="5078413"/>
          </a:xfrm>
          <a:prstGeom prst="rect">
            <a:avLst/>
          </a:prstGeom>
          <a:noFill/>
          <a:ln w="9525">
            <a:noFill/>
            <a:miter lim="800000"/>
            <a:headEnd/>
            <a:tailEnd/>
          </a:ln>
        </p:spPr>
        <p:txBody>
          <a:bodyPr>
            <a:spAutoFit/>
          </a:bodyPr>
          <a:lstStyle/>
          <a:p>
            <a:pPr algn="just"/>
            <a:r>
              <a:rPr lang="en-US" sz="2800" b="1">
                <a:latin typeface="Times New Roman" pitchFamily="18" charset="0"/>
              </a:rPr>
              <a:t>II. Mere po kliničkim i epidemiološkim indikacijama</a:t>
            </a:r>
            <a:endParaRPr lang="en-US" sz="2400" b="1">
              <a:latin typeface="Times New Roman" pitchFamily="18" charset="0"/>
            </a:endParaRPr>
          </a:p>
          <a:p>
            <a:pPr lvl="2" algn="just"/>
            <a:endParaRPr lang="en-US" sz="1600" b="1">
              <a:latin typeface="Times New Roman" pitchFamily="18" charset="0"/>
              <a:cs typeface="Times New Roman" pitchFamily="18" charset="0"/>
            </a:endParaRPr>
          </a:p>
          <a:p>
            <a:pPr lvl="2" algn="just"/>
            <a:r>
              <a:rPr lang="en-US" sz="2400" b="1">
                <a:latin typeface="Times New Roman" pitchFamily="18" charset="0"/>
                <a:cs typeface="Times New Roman" pitchFamily="18" charset="0"/>
              </a:rPr>
              <a:t>a.	</a:t>
            </a:r>
            <a:r>
              <a:rPr lang="en-US" sz="2400" b="1">
                <a:latin typeface="Times New Roman" pitchFamily="18" charset="0"/>
              </a:rPr>
              <a:t>Poseban režim rada i mere izolacije (</a:t>
            </a:r>
            <a:r>
              <a:rPr lang="en-US" sz="2400" b="1" i="1">
                <a:latin typeface="Times New Roman" pitchFamily="18" charset="0"/>
              </a:rPr>
              <a:t>pranje i dezinfekcija ruku, nošenje rukavica, kape, zaštitne odeće i obuće i dr</a:t>
            </a:r>
            <a:r>
              <a:rPr lang="en-US" sz="2400" b="1">
                <a:latin typeface="Times New Roman" pitchFamily="18" charset="0"/>
              </a:rPr>
              <a:t>.)</a:t>
            </a:r>
          </a:p>
          <a:p>
            <a:pPr lvl="2" algn="just"/>
            <a:endParaRPr lang="en-US" sz="1600" b="1">
              <a:latin typeface="Times New Roman" pitchFamily="18" charset="0"/>
            </a:endParaRPr>
          </a:p>
          <a:p>
            <a:pPr lvl="2" algn="just"/>
            <a:r>
              <a:rPr lang="en-US" sz="2400" b="1">
                <a:latin typeface="Times New Roman" pitchFamily="18" charset="0"/>
                <a:cs typeface="Times New Roman" pitchFamily="18" charset="0"/>
              </a:rPr>
              <a:t>b.	</a:t>
            </a:r>
            <a:r>
              <a:rPr lang="en-US" sz="2400" b="1">
                <a:latin typeface="Times New Roman" pitchFamily="18" charset="0"/>
              </a:rPr>
              <a:t>Hemioprofilaksa, imunizacija osoblja i pacijenata</a:t>
            </a:r>
          </a:p>
          <a:p>
            <a:pPr lvl="2" algn="just"/>
            <a:endParaRPr lang="en-US" sz="1600" b="1">
              <a:latin typeface="Times New Roman" pitchFamily="18" charset="0"/>
            </a:endParaRPr>
          </a:p>
          <a:p>
            <a:pPr lvl="2" algn="just"/>
            <a:r>
              <a:rPr lang="en-US" sz="2400" b="1">
                <a:latin typeface="Times New Roman" pitchFamily="18" charset="0"/>
                <a:cs typeface="Times New Roman" pitchFamily="18" charset="0"/>
              </a:rPr>
              <a:t>c.	</a:t>
            </a:r>
            <a:r>
              <a:rPr lang="en-US" sz="2400" b="1">
                <a:latin typeface="Times New Roman" pitchFamily="18" charset="0"/>
              </a:rPr>
              <a:t>Mere za podizanje opšte otpornosti pacijenta</a:t>
            </a:r>
          </a:p>
          <a:p>
            <a:pPr lvl="2" algn="just"/>
            <a:endParaRPr lang="en-US" sz="1600" b="1">
              <a:latin typeface="Times New Roman" pitchFamily="18" charset="0"/>
            </a:endParaRPr>
          </a:p>
          <a:p>
            <a:pPr lvl="2" algn="just"/>
            <a:r>
              <a:rPr lang="en-US" sz="2400" b="1">
                <a:latin typeface="Times New Roman" pitchFamily="18" charset="0"/>
                <a:cs typeface="Times New Roman" pitchFamily="18" charset="0"/>
              </a:rPr>
              <a:t>d.	</a:t>
            </a:r>
            <a:r>
              <a:rPr lang="en-US" sz="2400" b="1">
                <a:latin typeface="Times New Roman" pitchFamily="18" charset="0"/>
              </a:rPr>
              <a:t>Aktivan epidemiološki nadzor</a:t>
            </a:r>
          </a:p>
          <a:p>
            <a:pPr lvl="2" algn="just"/>
            <a:endParaRPr lang="en-US" sz="1600" b="1">
              <a:latin typeface="Times New Roman" pitchFamily="18" charset="0"/>
            </a:endParaRPr>
          </a:p>
          <a:p>
            <a:pPr lvl="2" algn="just"/>
            <a:r>
              <a:rPr lang="en-US" sz="2400" b="1">
                <a:latin typeface="Times New Roman" pitchFamily="18" charset="0"/>
                <a:cs typeface="Times New Roman" pitchFamily="18" charset="0"/>
              </a:rPr>
              <a:t>e.	</a:t>
            </a:r>
            <a:r>
              <a:rPr lang="en-US" sz="2400" b="1">
                <a:latin typeface="Times New Roman" pitchFamily="18" charset="0"/>
              </a:rPr>
              <a:t>Dezinfekcija, dezinsekcija, deratizacija i dekontaminacija</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6457</Words>
  <Application>Microsoft Office PowerPoint</Application>
  <PresentationFormat>On-screen Show (4:3)</PresentationFormat>
  <Paragraphs>1114</Paragraphs>
  <Slides>128</Slides>
  <Notes>18</Notes>
  <HiddenSlides>0</HiddenSlides>
  <MMClips>0</MMClips>
  <ScaleCrop>false</ScaleCrop>
  <HeadingPairs>
    <vt:vector size="4" baseType="variant">
      <vt:variant>
        <vt:lpstr>Theme</vt:lpstr>
      </vt:variant>
      <vt:variant>
        <vt:i4>1</vt:i4>
      </vt:variant>
      <vt:variant>
        <vt:lpstr>Slide Titles</vt:lpstr>
      </vt:variant>
      <vt:variant>
        <vt:i4>128</vt:i4>
      </vt:variant>
    </vt:vector>
  </HeadingPairs>
  <TitlesOfParts>
    <vt:vector size="129" baseType="lpstr">
      <vt:lpstr>Office Theme</vt:lpstr>
      <vt:lpstr>Slide 1</vt:lpstr>
      <vt:lpstr>АСЕПСА И АНТИСЕПСА</vt:lpstr>
      <vt:lpstr>ОСНОВНЕ МЕТОДЕ</vt:lpstr>
      <vt:lpstr>Slide 4</vt:lpstr>
      <vt:lpstr>ДЕЗИНФЕКЦИЈА</vt:lpstr>
      <vt:lpstr>Slide 6</vt:lpstr>
      <vt:lpstr>Slide 7</vt:lpstr>
      <vt:lpstr>Slide 8</vt:lpstr>
      <vt:lpstr>Slide 9</vt:lpstr>
      <vt:lpstr>ВИСОК СТЕПЕН ДЕЗИНФЕКЦИЈЕ</vt:lpstr>
      <vt:lpstr>СРЕДЊИ И НИЗАК СТЕПЕН ДЕЗИНФЕКЦИЈЕ</vt:lpstr>
      <vt:lpstr>МЕТОДЕ ДЕЗИНФЕКЦИЈЕ - према средствима којима се врши -</vt:lpstr>
      <vt:lpstr>МЕХАНИЧКА ДЕЗИНФЕКЦИЈА</vt:lpstr>
      <vt:lpstr>ФИЗИЧКА ДЕЗИНФЕКЦИЈА</vt:lpstr>
      <vt:lpstr>ХЕМИЈСКА ДЕЗИНФЕКЦИЈА</vt:lpstr>
      <vt:lpstr>Групе најчешће коришћених дезинфицијенаса </vt:lpstr>
      <vt:lpstr>Slide 17</vt:lpstr>
      <vt:lpstr>ПРОФИЛАКТИЧНА ДЕЗИНФЕКЦИЈА</vt:lpstr>
      <vt:lpstr>ТЕКУЋА ДЕЗИНФЕКЦИЈА</vt:lpstr>
      <vt:lpstr>ЗАВРШНА ДЕЗИНФЕКЦИЈА</vt:lpstr>
      <vt:lpstr>ХЕМИЈСКА ДЕЗИНФЕКЦИОНА СРЕДСТВА</vt:lpstr>
      <vt:lpstr>Савремени (идеални) дезифицијенс треба да испуњава следеће услове:</vt:lpstr>
      <vt:lpstr>Фактори који значајно утичу  на ефикасност дезинфицијенса</vt:lpstr>
      <vt:lpstr>Slide 24</vt:lpstr>
      <vt:lpstr>Slide 25</vt:lpstr>
      <vt:lpstr>Slide 26</vt:lpstr>
      <vt:lpstr>Предемети дезинфекције</vt:lpstr>
      <vt:lpstr>ДЕЗИФИЦИЈЕНСИ И АНТИСЕПТИЦИ</vt:lpstr>
      <vt:lpstr>Slide 29</vt:lpstr>
      <vt:lpstr>ХАЛОГЕНИ ЕЛЕМЕНТИ</vt:lpstr>
      <vt:lpstr>Slide 31</vt:lpstr>
      <vt:lpstr>Slide 32</vt:lpstr>
      <vt:lpstr>Slide 33</vt:lpstr>
      <vt:lpstr>Slide 34</vt:lpstr>
      <vt:lpstr>Slide 35</vt:lpstr>
      <vt:lpstr>Slide 36</vt:lpstr>
      <vt:lpstr>Slide 37</vt:lpstr>
      <vt:lpstr>Slide 38</vt:lpstr>
      <vt:lpstr>ЖИВА</vt:lpstr>
      <vt:lpstr>СРЕБРО</vt:lpstr>
      <vt:lpstr>10. ДИГВАНИДИ – Хлорхексидин глуконат</vt:lpstr>
      <vt:lpstr>11. ПОВРШИНСКИ АКТИВНА ЈЕДИЊЕЊА</vt:lpstr>
      <vt:lpstr>хемијски спороциди</vt:lpstr>
      <vt:lpstr>ДЕЗИНФЕКЦИЈА И КОНТРОЛА МИКОБАКТЕРИЈА</vt:lpstr>
      <vt:lpstr> ФУНГИЦИДНА ЈЕДИЊЕЊА </vt:lpstr>
      <vt:lpstr>Slide 46</vt:lpstr>
      <vt:lpstr>вироциди</vt:lpstr>
      <vt:lpstr>Slide 48</vt:lpstr>
      <vt:lpstr>СТЕРИЛИЗАЦИЈА</vt:lpstr>
      <vt:lpstr>ШТА СЕ СТЕРИЛИШЕ?</vt:lpstr>
      <vt:lpstr>При вршењу избора начина стерилизације треба анализирати следеће:</vt:lpstr>
      <vt:lpstr>СТЕРИЛИЗАЦИЈСКИ ПОСТУПАК треба да испуни следеће захтеве:</vt:lpstr>
      <vt:lpstr>УСПЕХ СТЕРИЛИЗАЦИЈЕ ЗАВИСИ ОД:</vt:lpstr>
      <vt:lpstr>ПРОЦЕС СТЕРИЛИЗАЦИЈЕ</vt:lpstr>
      <vt:lpstr>МЕТОДЕ СТЕРИЛИЗАЦИЈЕ</vt:lpstr>
      <vt:lpstr>Slide 56</vt:lpstr>
      <vt:lpstr>1. Сува топлота</vt:lpstr>
      <vt:lpstr> 2. ВЛАЖНА ТОПЛОТА</vt:lpstr>
      <vt:lpstr> ФИЗИЧКЕ МЕТОДЕ                              РАДИЈАЦИЈА - UV ЗРАЧЕЊЕ </vt:lpstr>
      <vt:lpstr>ФИЗИЧКЕ МЕТОДЕ                              РАДИЈАЦИЈА – ЈОНИЗУЈУЋЕ ЗРАЧЕЊЕ</vt:lpstr>
      <vt:lpstr>ХЕМИЈСКЕ МЕТОДЕ</vt:lpstr>
      <vt:lpstr>Slide 62</vt:lpstr>
      <vt:lpstr>ПРОЦЕС КОНТРОЛЕ СТЕРИЛИЗАЦИЈЕ</vt:lpstr>
      <vt:lpstr>КОНТРОЛА СТЕРИЛИЗАЦИЈЕ</vt:lpstr>
      <vt:lpstr>ФИЗИЧКЕ МЕТОДЕ КОНТРОЛЕ СТЕРИЛИЗАЦИЈЕ</vt:lpstr>
      <vt:lpstr>ХЕМИЈСКЕ МЕТОДЕ КОНТРОЛЕ СТЕРИЛИЗАЦИЈЕ</vt:lpstr>
      <vt:lpstr>Slide 67</vt:lpstr>
      <vt:lpstr>Биолошке контроле</vt:lpstr>
      <vt:lpstr>ГРЕШКЕ У СТЕРИЛИЗАЦИЈИ настају због:</vt:lpstr>
      <vt:lpstr>Slide 70</vt:lpstr>
      <vt:lpstr>ИЗБОР МЕТОДА</vt:lpstr>
      <vt:lpstr>КРИТИЧНИ МАТЕРИЈАЛИ-СТЕРИЛИЗАЦИЈА</vt:lpstr>
      <vt:lpstr>ПОЛУКРИТИЧНИ МАТЕРИЈАЛИ-ВИСОК СТЕПЕН ДЕЗИНФЕКЦИЈЕ</vt:lpstr>
      <vt:lpstr>НЕКРИТИЧНИ МАТЕРИЈАЛИ                                                                   СРЕДЊИ ИЛИ НИЗАК НИВО ДЕЗИНФЕКЦИЈЕ</vt:lpstr>
      <vt:lpstr>Класификација болничких инструмената и опреме у односу на неопходан ниво дезинфекције</vt:lpstr>
      <vt:lpstr>Slide 76</vt:lpstr>
      <vt:lpstr>Slide 77</vt:lpstr>
      <vt:lpstr>Slide 78</vt:lpstr>
      <vt:lpstr>Slide 79</vt:lpstr>
      <vt:lpstr>Slide 80</vt:lpstr>
      <vt:lpstr>Slide 81</vt:lpstr>
      <vt:lpstr>Slide 82</vt:lpstr>
      <vt:lpstr>Slide 83</vt:lpstr>
      <vt:lpstr>Slide 84</vt:lpstr>
      <vt:lpstr>Slide 85</vt:lpstr>
      <vt:lpstr>Slide 86</vt:lpstr>
      <vt:lpstr>Slide 87</vt:lpstr>
      <vt:lpstr>Slide 88</vt:lpstr>
      <vt:lpstr>Slide 89</vt:lpstr>
      <vt:lpstr>Slide 90</vt:lpstr>
      <vt:lpstr>Slide 91</vt:lpstr>
      <vt:lpstr>Slide 92</vt:lpstr>
      <vt:lpstr>Slide 93</vt:lpstr>
      <vt:lpstr>Slide 94</vt:lpstr>
      <vt:lpstr>Slide 95</vt:lpstr>
      <vt:lpstr>Slide 96</vt:lpstr>
      <vt:lpstr>Slide 97</vt:lpstr>
      <vt:lpstr>Slide 98</vt:lpstr>
      <vt:lpstr>Slide 99</vt:lpstr>
      <vt:lpstr>Slide 100</vt:lpstr>
      <vt:lpstr>Slide 101</vt:lpstr>
      <vt:lpstr>Slide 102</vt:lpstr>
      <vt:lpstr>Slide 103</vt:lpstr>
      <vt:lpstr>Slide 104</vt:lpstr>
      <vt:lpstr>Slide 105</vt:lpstr>
      <vt:lpstr>Slide 106</vt:lpstr>
      <vt:lpstr>Slide 107</vt:lpstr>
      <vt:lpstr>Slide 108</vt:lpstr>
      <vt:lpstr>Slide 109</vt:lpstr>
      <vt:lpstr>Slide 110</vt:lpstr>
      <vt:lpstr>Slide 111</vt:lpstr>
      <vt:lpstr>Slide 112</vt:lpstr>
      <vt:lpstr>Slide 113</vt:lpstr>
      <vt:lpstr>Slide 114</vt:lpstr>
      <vt:lpstr>Slide 115</vt:lpstr>
      <vt:lpstr>Slide 116</vt:lpstr>
      <vt:lpstr>Slide 117</vt:lpstr>
      <vt:lpstr>Slide 118</vt:lpstr>
      <vt:lpstr>Slide 119</vt:lpstr>
      <vt:lpstr>Slide 120</vt:lpstr>
      <vt:lpstr>Slide 121</vt:lpstr>
      <vt:lpstr>Slide 122</vt:lpstr>
      <vt:lpstr>Slide 123</vt:lpstr>
      <vt:lpstr>Slide 124</vt:lpstr>
      <vt:lpstr>Slide 125</vt:lpstr>
      <vt:lpstr>Slide 126</vt:lpstr>
      <vt:lpstr>Slide 127</vt:lpstr>
      <vt:lpstr>Slide 128</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Nela</dc:creator>
  <cp:lastModifiedBy>Pc</cp:lastModifiedBy>
  <cp:revision>1</cp:revision>
  <dcterms:created xsi:type="dcterms:W3CDTF">2018-09-03T12:39:28Z</dcterms:created>
  <dcterms:modified xsi:type="dcterms:W3CDTF">2020-09-14T20:30:08Z</dcterms:modified>
</cp:coreProperties>
</file>

<file path=docProps/thumbnail.jpeg>
</file>